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7"/>
  </p:notesMasterIdLst>
  <p:sldIdLst>
    <p:sldId id="256" r:id="rId2"/>
    <p:sldId id="257" r:id="rId3"/>
    <p:sldId id="263" r:id="rId4"/>
    <p:sldId id="264" r:id="rId5"/>
    <p:sldId id="265" r:id="rId6"/>
    <p:sldId id="266" r:id="rId7"/>
    <p:sldId id="267" r:id="rId8"/>
    <p:sldId id="268" r:id="rId9"/>
    <p:sldId id="269" r:id="rId10"/>
    <p:sldId id="270" r:id="rId11"/>
    <p:sldId id="271" r:id="rId12"/>
    <p:sldId id="272"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273" r:id="rId54"/>
    <p:sldId id="274" r:id="rId55"/>
    <p:sldId id="275"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2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38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BA02D3-74E9-174D-B413-ADDA3EC44DCC}" type="datetimeFigureOut">
              <a:rPr lang="en-US" smtClean="0"/>
              <a:t>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F78F2A-A376-E24D-B7E2-49F0AB816C2E}" type="slidenum">
              <a:rPr lang="en-US" smtClean="0"/>
              <a:t>‹#›</a:t>
            </a:fld>
            <a:endParaRPr lang="en-US"/>
          </a:p>
        </p:txBody>
      </p:sp>
    </p:spTree>
    <p:extLst>
      <p:ext uri="{BB962C8B-B14F-4D97-AF65-F5344CB8AC3E}">
        <p14:creationId xmlns:p14="http://schemas.microsoft.com/office/powerpoint/2010/main" val="2790816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have to move the</a:t>
            </a:r>
            <a:r>
              <a:rPr lang="en-US" baseline="0" dirty="0" smtClean="0"/>
              <a:t> Daily Double picture out of the way to write the question.  If you do not wish to have the Daily Double in the game, delete it and the sound clip (speaker) from this slide.  For a Daily Double, the contestant has to wager at least $5 and at most the highest point value of any player/team at that point in the game.  It is considered a True Daily Double if they wager all of their points and go “double or nothing”.</a:t>
            </a:r>
            <a:endParaRPr lang="en-US" dirty="0"/>
          </a:p>
        </p:txBody>
      </p:sp>
      <p:sp>
        <p:nvSpPr>
          <p:cNvPr id="4" name="Slide Number Placeholder 3"/>
          <p:cNvSpPr>
            <a:spLocks noGrp="1"/>
          </p:cNvSpPr>
          <p:nvPr>
            <p:ph type="sldNum" sz="quarter" idx="10"/>
          </p:nvPr>
        </p:nvSpPr>
        <p:spPr/>
        <p:txBody>
          <a:bodyPr/>
          <a:lstStyle/>
          <a:p>
            <a:fld id="{4FF78F2A-A376-E24D-B7E2-49F0AB816C2E}" type="slidenum">
              <a:rPr lang="en-US" smtClean="0"/>
              <a:t>29</a:t>
            </a:fld>
            <a:endParaRPr lang="en-US"/>
          </a:p>
        </p:txBody>
      </p:sp>
    </p:spTree>
    <p:extLst>
      <p:ext uri="{BB962C8B-B14F-4D97-AF65-F5344CB8AC3E}">
        <p14:creationId xmlns:p14="http://schemas.microsoft.com/office/powerpoint/2010/main" val="961333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FE646B-7154-D34F-ABF8-7C078666FD25}" type="datetimeFigureOut">
              <a:rPr lang="en-US" smtClean="0"/>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1608324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FE646B-7154-D34F-ABF8-7C078666FD25}" type="datetimeFigureOut">
              <a:rPr lang="en-US" smtClean="0"/>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1186137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FE646B-7154-D34F-ABF8-7C078666FD25}" type="datetimeFigureOut">
              <a:rPr lang="en-US" smtClean="0"/>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95525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FE646B-7154-D34F-ABF8-7C078666FD25}" type="datetimeFigureOut">
              <a:rPr lang="en-US" smtClean="0"/>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2923500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FE646B-7154-D34F-ABF8-7C078666FD25}" type="datetimeFigureOut">
              <a:rPr lang="en-US" smtClean="0"/>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1362008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FE646B-7154-D34F-ABF8-7C078666FD25}" type="datetimeFigureOut">
              <a:rPr lang="en-US" smtClean="0"/>
              <a:t>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2619283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FE646B-7154-D34F-ABF8-7C078666FD25}" type="datetimeFigureOut">
              <a:rPr lang="en-US" smtClean="0"/>
              <a:t>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373192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FE646B-7154-D34F-ABF8-7C078666FD25}" type="datetimeFigureOut">
              <a:rPr lang="en-US" smtClean="0"/>
              <a:t>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838974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FE646B-7154-D34F-ABF8-7C078666FD25}" type="datetimeFigureOut">
              <a:rPr lang="en-US" smtClean="0"/>
              <a:t>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276601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FE646B-7154-D34F-ABF8-7C078666FD25}" type="datetimeFigureOut">
              <a:rPr lang="en-US" smtClean="0"/>
              <a:t>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533378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FE646B-7154-D34F-ABF8-7C078666FD25}" type="datetimeFigureOut">
              <a:rPr lang="en-US" smtClean="0"/>
              <a:t>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169596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FE646B-7154-D34F-ABF8-7C078666FD25}" type="datetimeFigureOut">
              <a:rPr lang="en-US" smtClean="0"/>
              <a:t>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A560B-4A7A-2047-91EC-E1FDF98AD8D7}" type="slidenum">
              <a:rPr lang="en-US" smtClean="0"/>
              <a:t>‹#›</a:t>
            </a:fld>
            <a:endParaRPr lang="en-US"/>
          </a:p>
        </p:txBody>
      </p:sp>
    </p:spTree>
    <p:extLst>
      <p:ext uri="{BB962C8B-B14F-4D97-AF65-F5344CB8AC3E}">
        <p14:creationId xmlns:p14="http://schemas.microsoft.com/office/powerpoint/2010/main" val="1606082779"/>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17.xml"/><Relationship Id="rId18" Type="http://schemas.openxmlformats.org/officeDocument/2006/relationships/slide" Target="slide19.xml"/><Relationship Id="rId26" Type="http://schemas.openxmlformats.org/officeDocument/2006/relationships/slide" Target="slide51.xml"/><Relationship Id="rId3" Type="http://schemas.openxmlformats.org/officeDocument/2006/relationships/slide" Target="slide13.xml"/><Relationship Id="rId21" Type="http://schemas.openxmlformats.org/officeDocument/2006/relationships/slide" Target="slide49.xml"/><Relationship Id="rId7" Type="http://schemas.openxmlformats.org/officeDocument/2006/relationships/slide" Target="slide5.xml"/><Relationship Id="rId12" Type="http://schemas.openxmlformats.org/officeDocument/2006/relationships/slide" Target="slide7.xml"/><Relationship Id="rId17" Type="http://schemas.openxmlformats.org/officeDocument/2006/relationships/slide" Target="slide9.xml"/><Relationship Id="rId25" Type="http://schemas.openxmlformats.org/officeDocument/2006/relationships/slide" Target="slide41.xml"/><Relationship Id="rId2" Type="http://schemas.openxmlformats.org/officeDocument/2006/relationships/slide" Target="slide3.xml"/><Relationship Id="rId16" Type="http://schemas.openxmlformats.org/officeDocument/2006/relationships/slide" Target="slide47.xml"/><Relationship Id="rId20" Type="http://schemas.openxmlformats.org/officeDocument/2006/relationships/slide" Target="slide39.xml"/><Relationship Id="rId29"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slide" Target="slide43.xml"/><Relationship Id="rId11" Type="http://schemas.openxmlformats.org/officeDocument/2006/relationships/slide" Target="slide45.xml"/><Relationship Id="rId24" Type="http://schemas.openxmlformats.org/officeDocument/2006/relationships/slide" Target="slide31.xml"/><Relationship Id="rId5" Type="http://schemas.openxmlformats.org/officeDocument/2006/relationships/slide" Target="slide33.xml"/><Relationship Id="rId15" Type="http://schemas.openxmlformats.org/officeDocument/2006/relationships/slide" Target="slide37.xml"/><Relationship Id="rId23" Type="http://schemas.openxmlformats.org/officeDocument/2006/relationships/slide" Target="slide21.xml"/><Relationship Id="rId28" Type="http://schemas.openxmlformats.org/officeDocument/2006/relationships/image" Target="../media/image2.png"/><Relationship Id="rId10" Type="http://schemas.openxmlformats.org/officeDocument/2006/relationships/slide" Target="slide35.xml"/><Relationship Id="rId19" Type="http://schemas.openxmlformats.org/officeDocument/2006/relationships/slide" Target="slide29.xml"/><Relationship Id="rId4" Type="http://schemas.openxmlformats.org/officeDocument/2006/relationships/slide" Target="slide23.xml"/><Relationship Id="rId9" Type="http://schemas.openxmlformats.org/officeDocument/2006/relationships/slide" Target="slide25.xml"/><Relationship Id="rId14" Type="http://schemas.openxmlformats.org/officeDocument/2006/relationships/slide" Target="slide27.xml"/><Relationship Id="rId22" Type="http://schemas.openxmlformats.org/officeDocument/2006/relationships/slide" Target="slide12.xml"/><Relationship Id="rId27" Type="http://schemas.openxmlformats.org/officeDocument/2006/relationships/slide" Target="slide5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stretch>
            <a:fillRect/>
          </a:stretch>
        </p:blipFill>
        <p:spPr>
          <a:xfrm>
            <a:off x="0" y="1181100"/>
            <a:ext cx="9144000" cy="4474723"/>
          </a:xfrm>
          <a:prstGeom prst="rect">
            <a:avLst/>
          </a:prstGeom>
        </p:spPr>
      </p:pic>
      <p:sp>
        <p:nvSpPr>
          <p:cNvPr id="6" name="Rectangle 5"/>
          <p:cNvSpPr/>
          <p:nvPr/>
        </p:nvSpPr>
        <p:spPr>
          <a:xfrm>
            <a:off x="0" y="146599"/>
            <a:ext cx="9144000" cy="923330"/>
          </a:xfrm>
          <a:prstGeom prst="rect">
            <a:avLst/>
          </a:prstGeom>
          <a:noFill/>
        </p:spPr>
        <p:txBody>
          <a:bodyPr wrap="square" lIns="91440" tIns="45720" rIns="91440" bIns="4572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Fraction Operations Edition</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0" y="5900365"/>
            <a:ext cx="9144000" cy="646331"/>
          </a:xfrm>
          <a:prstGeom prst="rect">
            <a:avLst/>
          </a:prstGeom>
          <a:noFill/>
        </p:spPr>
        <p:txBody>
          <a:bodyPr wrap="square" lIns="91440" tIns="45720" rIns="91440" bIns="45720">
            <a:spAutoFit/>
          </a:bodyPr>
          <a:lstStyle/>
          <a:p>
            <a:pPr algn="ctr"/>
            <a:r>
              <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With your host: Miss Crill</a:t>
            </a:r>
            <a:endParaRPr lang="en-U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694104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Mixed </a:t>
            </a:r>
            <a:r>
              <a:rPr lang="en-US" sz="5400" b="1" dirty="0" smtClean="0"/>
              <a:t>Numbers – 400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769441"/>
          </a:xfrm>
          <a:prstGeom prst="rect">
            <a:avLst/>
          </a:prstGeom>
          <a:noFill/>
        </p:spPr>
        <p:txBody>
          <a:bodyPr wrap="square" rtlCol="0">
            <a:spAutoFit/>
          </a:bodyPr>
          <a:lstStyle/>
          <a:p>
            <a:pPr algn="ctr"/>
            <a:r>
              <a:rPr lang="en-US" sz="4400" dirty="0" smtClean="0"/>
              <a:t>1 and 3/9			or		1 and 1/3</a:t>
            </a:r>
            <a:endParaRPr lang="en-US" sz="44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467352045"/>
              </p:ext>
            </p:extLst>
          </p:nvPr>
        </p:nvGraphicFramePr>
        <p:xfrm>
          <a:off x="1057721" y="2637582"/>
          <a:ext cx="7128684" cy="2792866"/>
        </p:xfrm>
        <a:graphic>
          <a:graphicData uri="http://schemas.openxmlformats.org/drawingml/2006/table">
            <a:tbl>
              <a:tblPr firstRow="1" bandRow="1">
                <a:tableStyleId>{5C22544A-7EE6-4342-B048-85BDC9FD1C3A}</a:tableStyleId>
              </a:tblPr>
              <a:tblGrid>
                <a:gridCol w="792076"/>
                <a:gridCol w="792076"/>
                <a:gridCol w="792076"/>
                <a:gridCol w="792076"/>
                <a:gridCol w="792076"/>
                <a:gridCol w="792076"/>
                <a:gridCol w="792076"/>
                <a:gridCol w="792076"/>
                <a:gridCol w="792076"/>
              </a:tblGrid>
              <a:tr h="1396433">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1396433">
                <a:tc>
                  <a:txBody>
                    <a:bodyPr/>
                    <a:lstStyle/>
                    <a:p>
                      <a:endParaRPr lang="en-US" dirty="0"/>
                    </a:p>
                  </a:txBody>
                  <a:tcPr>
                    <a:solidFill>
                      <a:schemeClr val="bg2">
                        <a:lumMod val="60000"/>
                        <a:lumOff val="40000"/>
                      </a:schemeClr>
                    </a:solidFill>
                  </a:tcPr>
                </a:tc>
                <a:tc>
                  <a:txBody>
                    <a:bodyPr/>
                    <a:lstStyle/>
                    <a:p>
                      <a:endParaRPr lang="en-US" dirty="0"/>
                    </a:p>
                  </a:txBody>
                  <a:tcPr>
                    <a:solidFill>
                      <a:schemeClr val="bg2">
                        <a:lumMod val="60000"/>
                        <a:lumOff val="40000"/>
                      </a:schemeClr>
                    </a:solidFill>
                  </a:tcPr>
                </a:tc>
                <a:tc>
                  <a:txBody>
                    <a:bodyPr/>
                    <a:lstStyle/>
                    <a:p>
                      <a:endParaRPr lang="en-US" dirty="0"/>
                    </a:p>
                  </a:txBody>
                  <a:tcPr>
                    <a:solidFill>
                      <a:schemeClr val="bg2">
                        <a:lumMod val="60000"/>
                        <a:lumOff val="40000"/>
                      </a:schemeClr>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0693900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Mixed Numbers </a:t>
            </a:r>
            <a:r>
              <a:rPr lang="en-US" sz="5400" b="1" dirty="0" smtClean="0"/>
              <a:t>- 500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1754326"/>
          </a:xfrm>
          <a:prstGeom prst="rect">
            <a:avLst/>
          </a:prstGeom>
          <a:noFill/>
        </p:spPr>
        <p:txBody>
          <a:bodyPr wrap="square" rtlCol="0">
            <a:spAutoFit/>
          </a:bodyPr>
          <a:lstStyle/>
          <a:p>
            <a:pPr algn="ctr"/>
            <a:r>
              <a:rPr lang="en-US" sz="5400" dirty="0" smtClean="0"/>
              <a:t>What mixed number is equal to 46/12?</a:t>
            </a:r>
            <a:endParaRPr lang="en-US" sz="5400" dirty="0"/>
          </a:p>
        </p:txBody>
      </p:sp>
    </p:spTree>
    <p:extLst>
      <p:ext uri="{BB962C8B-B14F-4D97-AF65-F5344CB8AC3E}">
        <p14:creationId xmlns:p14="http://schemas.microsoft.com/office/powerpoint/2010/main" val="13086600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First Category – 500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769441"/>
          </a:xfrm>
          <a:prstGeom prst="rect">
            <a:avLst/>
          </a:prstGeom>
          <a:noFill/>
        </p:spPr>
        <p:txBody>
          <a:bodyPr wrap="square" rtlCol="0">
            <a:spAutoFit/>
          </a:bodyPr>
          <a:lstStyle/>
          <a:p>
            <a:pPr algn="ctr"/>
            <a:r>
              <a:rPr lang="en-US" sz="4400" dirty="0" smtClean="0"/>
              <a:t>3 and 10/12			or		3 and 5/6</a:t>
            </a:r>
            <a:endParaRPr lang="en-US" sz="44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401289906"/>
              </p:ext>
            </p:extLst>
          </p:nvPr>
        </p:nvGraphicFramePr>
        <p:xfrm>
          <a:off x="569793" y="2600061"/>
          <a:ext cx="8004414" cy="2771784"/>
        </p:xfrm>
        <a:graphic>
          <a:graphicData uri="http://schemas.openxmlformats.org/drawingml/2006/table">
            <a:tbl>
              <a:tblPr firstRow="1" bandRow="1">
                <a:tableStyleId>{2D5ABB26-0587-4C30-8999-92F81FD0307C}</a:tableStyleId>
              </a:tblPr>
              <a:tblGrid>
                <a:gridCol w="727674"/>
                <a:gridCol w="727674"/>
                <a:gridCol w="727674"/>
                <a:gridCol w="727674"/>
                <a:gridCol w="727674"/>
                <a:gridCol w="727674"/>
                <a:gridCol w="727674"/>
                <a:gridCol w="727674"/>
                <a:gridCol w="727674"/>
                <a:gridCol w="727674"/>
                <a:gridCol w="727674"/>
              </a:tblGrid>
              <a:tr h="69294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69294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69294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69294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693900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Adding Fractions - 100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127242" cy="3477875"/>
          </a:xfrm>
          <a:prstGeom prst="rect">
            <a:avLst/>
          </a:prstGeom>
          <a:noFill/>
        </p:spPr>
        <p:txBody>
          <a:bodyPr wrap="square" rtlCol="0">
            <a:spAutoFit/>
          </a:bodyPr>
          <a:lstStyle/>
          <a:p>
            <a:r>
              <a:rPr lang="en-US" sz="4400" dirty="0" err="1" smtClean="0"/>
              <a:t>Xochitl</a:t>
            </a:r>
            <a:r>
              <a:rPr lang="en-US" sz="4400" dirty="0" smtClean="0"/>
              <a:t> poured ¾ cup sugar into her pitcher of lemonade and 1 and ¾ cup sugar into the punch bowl of lemonade.  How much sugar did she use altogether?</a:t>
            </a:r>
            <a:endParaRPr lang="en-US" sz="4400" dirty="0"/>
          </a:p>
        </p:txBody>
      </p:sp>
    </p:spTree>
    <p:extLst>
      <p:ext uri="{BB962C8B-B14F-4D97-AF65-F5344CB8AC3E}">
        <p14:creationId xmlns:p14="http://schemas.microsoft.com/office/powerpoint/2010/main" val="14874526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Adding </a:t>
            </a:r>
            <a:r>
              <a:rPr lang="en-US" sz="5400" b="1" dirty="0" smtClean="0"/>
              <a:t>Fractions – 100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830997"/>
          </a:xfrm>
          <a:prstGeom prst="rect">
            <a:avLst/>
          </a:prstGeom>
          <a:noFill/>
        </p:spPr>
        <p:txBody>
          <a:bodyPr wrap="square" rtlCol="0">
            <a:spAutoFit/>
          </a:bodyPr>
          <a:lstStyle/>
          <a:p>
            <a:pPr algn="ctr"/>
            <a:r>
              <a:rPr lang="en-US" sz="4800" dirty="0" smtClean="0"/>
              <a:t>10/4 cups		or		2 and ½ cups</a:t>
            </a:r>
            <a:endParaRPr lang="en-US" sz="48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4355904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Adding Fractions </a:t>
            </a:r>
            <a:r>
              <a:rPr lang="en-US" sz="5400" b="1" dirty="0" smtClean="0"/>
              <a:t> - 200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3785652"/>
          </a:xfrm>
          <a:prstGeom prst="rect">
            <a:avLst/>
          </a:prstGeom>
          <a:noFill/>
        </p:spPr>
        <p:txBody>
          <a:bodyPr wrap="square" rtlCol="0">
            <a:spAutoFit/>
          </a:bodyPr>
          <a:lstStyle/>
          <a:p>
            <a:r>
              <a:rPr lang="en-US" sz="4800" dirty="0" smtClean="0"/>
              <a:t>Lincoln feeds his cat 2/3 cup of dry food and 2/3 cup of wet food each day.  How much food does he feed his cat altogether each day?</a:t>
            </a:r>
            <a:endParaRPr lang="en-US" sz="4800" dirty="0"/>
          </a:p>
        </p:txBody>
      </p:sp>
      <p:sp>
        <p:nvSpPr>
          <p:cNvPr id="7" name="Right Arrow 6"/>
          <p:cNvSpPr/>
          <p:nvPr/>
        </p:nvSpPr>
        <p:spPr>
          <a:xfrm>
            <a:off x="7713579" y="6082633"/>
            <a:ext cx="1093537" cy="5347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CHECK</a:t>
            </a:r>
            <a:endParaRPr lang="en-US" dirty="0"/>
          </a:p>
        </p:txBody>
      </p:sp>
    </p:spTree>
    <p:extLst>
      <p:ext uri="{BB962C8B-B14F-4D97-AF65-F5344CB8AC3E}">
        <p14:creationId xmlns:p14="http://schemas.microsoft.com/office/powerpoint/2010/main" val="78861396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Adding </a:t>
            </a:r>
            <a:r>
              <a:rPr lang="en-US" sz="5400" b="1" dirty="0" smtClean="0"/>
              <a:t>Fractions – 200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923330"/>
          </a:xfrm>
          <a:prstGeom prst="rect">
            <a:avLst/>
          </a:prstGeom>
          <a:noFill/>
        </p:spPr>
        <p:txBody>
          <a:bodyPr wrap="square" rtlCol="0">
            <a:spAutoFit/>
          </a:bodyPr>
          <a:lstStyle/>
          <a:p>
            <a:pPr algn="ctr"/>
            <a:r>
              <a:rPr lang="en-US" sz="5400" dirty="0" smtClean="0"/>
              <a:t>4/3 cup		or		1 and 1/3 cup</a:t>
            </a:r>
            <a:endParaRPr lang="en-US" sz="54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870117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Adding Fractions </a:t>
            </a:r>
            <a:r>
              <a:rPr lang="en-US" sz="5400" b="1" dirty="0" smtClean="0"/>
              <a:t> - 300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4154984"/>
          </a:xfrm>
          <a:prstGeom prst="rect">
            <a:avLst/>
          </a:prstGeom>
          <a:noFill/>
        </p:spPr>
        <p:txBody>
          <a:bodyPr wrap="square" rtlCol="0">
            <a:spAutoFit/>
          </a:bodyPr>
          <a:lstStyle/>
          <a:p>
            <a:r>
              <a:rPr lang="en-US" sz="4400" dirty="0" smtClean="0"/>
              <a:t>Opal was completing a science project.  On Monday, she completed ½ of the project.  On Tuesday she finished ¼ of the project.  How much of the project has she finished so far?</a:t>
            </a:r>
            <a:endParaRPr lang="en-US" sz="4400" dirty="0"/>
          </a:p>
        </p:txBody>
      </p:sp>
    </p:spTree>
    <p:extLst>
      <p:ext uri="{BB962C8B-B14F-4D97-AF65-F5344CB8AC3E}">
        <p14:creationId xmlns:p14="http://schemas.microsoft.com/office/powerpoint/2010/main" val="27539334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Adding </a:t>
            </a:r>
            <a:r>
              <a:rPr lang="en-US" sz="5400" b="1" dirty="0" smtClean="0"/>
              <a:t>Fractions – 300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830997"/>
          </a:xfrm>
          <a:prstGeom prst="rect">
            <a:avLst/>
          </a:prstGeom>
          <a:noFill/>
        </p:spPr>
        <p:txBody>
          <a:bodyPr wrap="square" rtlCol="0">
            <a:spAutoFit/>
          </a:bodyPr>
          <a:lstStyle/>
          <a:p>
            <a:pPr algn="ctr"/>
            <a:r>
              <a:rPr lang="en-US" sz="4800" dirty="0" smtClean="0"/>
              <a:t>¾ of her project is complete.</a:t>
            </a:r>
            <a:endParaRPr lang="en-US" sz="48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2533613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Adding Fractions </a:t>
            </a:r>
            <a:r>
              <a:rPr lang="en-US" sz="5400" b="1" dirty="0" smtClean="0"/>
              <a:t> - 400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4247317"/>
          </a:xfrm>
          <a:prstGeom prst="rect">
            <a:avLst/>
          </a:prstGeom>
          <a:noFill/>
        </p:spPr>
        <p:txBody>
          <a:bodyPr wrap="square" rtlCol="0">
            <a:spAutoFit/>
          </a:bodyPr>
          <a:lstStyle/>
          <a:p>
            <a:r>
              <a:rPr lang="en-US" sz="5400" dirty="0" smtClean="0"/>
              <a:t>Jeffrey ran 3/12 of a mile, walked 7/12 of a mile, and rode his bicycle 1 and ¼ miles.  How far did he travel altogether?</a:t>
            </a:r>
            <a:endParaRPr lang="en-US" sz="5400" dirty="0"/>
          </a:p>
        </p:txBody>
      </p:sp>
    </p:spTree>
    <p:extLst>
      <p:ext uri="{BB962C8B-B14F-4D97-AF65-F5344CB8AC3E}">
        <p14:creationId xmlns:p14="http://schemas.microsoft.com/office/powerpoint/2010/main" val="15628469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46336864"/>
              </p:ext>
            </p:extLst>
          </p:nvPr>
        </p:nvGraphicFramePr>
        <p:xfrm>
          <a:off x="457200" y="356937"/>
          <a:ext cx="8229600" cy="4990434"/>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831739">
                <a:tc>
                  <a:txBody>
                    <a:bodyPr/>
                    <a:lstStyle/>
                    <a:p>
                      <a:pPr algn="ctr"/>
                      <a:r>
                        <a:rPr lang="en-US" dirty="0" smtClean="0"/>
                        <a:t>Mixed Numbers</a:t>
                      </a:r>
                      <a:endParaRPr lang="en-US" dirty="0"/>
                    </a:p>
                  </a:txBody>
                  <a:tcPr anchor="ctr">
                    <a:solidFill>
                      <a:srgbClr val="0000FF"/>
                    </a:solidFill>
                  </a:tcPr>
                </a:tc>
                <a:tc>
                  <a:txBody>
                    <a:bodyPr/>
                    <a:lstStyle/>
                    <a:p>
                      <a:pPr algn="ctr"/>
                      <a:r>
                        <a:rPr lang="en-US" dirty="0" smtClean="0"/>
                        <a:t>Adding Fractions</a:t>
                      </a:r>
                      <a:endParaRPr lang="en-US" dirty="0"/>
                    </a:p>
                  </a:txBody>
                  <a:tcPr anchor="ctr">
                    <a:solidFill>
                      <a:srgbClr val="0000FF"/>
                    </a:solidFill>
                  </a:tcPr>
                </a:tc>
                <a:tc>
                  <a:txBody>
                    <a:bodyPr/>
                    <a:lstStyle/>
                    <a:p>
                      <a:pPr algn="ctr"/>
                      <a:r>
                        <a:rPr lang="en-US" dirty="0" smtClean="0"/>
                        <a:t>Subtracting</a:t>
                      </a:r>
                      <a:r>
                        <a:rPr lang="en-US" baseline="0" dirty="0" smtClean="0"/>
                        <a:t> Fractions</a:t>
                      </a:r>
                      <a:endParaRPr lang="en-US" dirty="0"/>
                    </a:p>
                  </a:txBody>
                  <a:tcPr anchor="ctr">
                    <a:solidFill>
                      <a:srgbClr val="0000FF"/>
                    </a:solidFill>
                  </a:tcPr>
                </a:tc>
                <a:tc>
                  <a:txBody>
                    <a:bodyPr/>
                    <a:lstStyle/>
                    <a:p>
                      <a:pPr algn="ctr"/>
                      <a:r>
                        <a:rPr lang="en-US" dirty="0" smtClean="0"/>
                        <a:t>Multiplying Fractions</a:t>
                      </a:r>
                      <a:endParaRPr lang="en-US" dirty="0"/>
                    </a:p>
                  </a:txBody>
                  <a:tcPr anchor="ctr">
                    <a:solidFill>
                      <a:srgbClr val="0000FF"/>
                    </a:solidFill>
                  </a:tcPr>
                </a:tc>
                <a:tc>
                  <a:txBody>
                    <a:bodyPr/>
                    <a:lstStyle/>
                    <a:p>
                      <a:pPr algn="ctr"/>
                      <a:r>
                        <a:rPr lang="en-US" dirty="0" smtClean="0"/>
                        <a:t>Dividing Fractions</a:t>
                      </a:r>
                      <a:endParaRPr lang="en-US" dirty="0"/>
                    </a:p>
                  </a:txBody>
                  <a:tcPr anchor="ctr">
                    <a:solidFill>
                      <a:srgbClr val="0000FF"/>
                    </a:solidFill>
                  </a:tcPr>
                </a:tc>
              </a:tr>
              <a:tr h="831739">
                <a:tc>
                  <a:txBody>
                    <a:bodyPr/>
                    <a:lstStyle/>
                    <a:p>
                      <a:pPr algn="ctr"/>
                      <a:r>
                        <a:rPr lang="en-US" dirty="0" smtClean="0">
                          <a:solidFill>
                            <a:srgbClr val="FFFFFF"/>
                          </a:solidFill>
                          <a:hlinkClick r:id="rId2" action="ppaction://hlinksldjump"/>
                        </a:rPr>
                        <a:t>100</a:t>
                      </a:r>
                      <a:endParaRPr lang="en-US" dirty="0">
                        <a:solidFill>
                          <a:srgbClr val="FFFFFF"/>
                        </a:solidFill>
                      </a:endParaRPr>
                    </a:p>
                  </a:txBody>
                  <a:tcPr anchor="ctr">
                    <a:solidFill>
                      <a:srgbClr val="0000FF"/>
                    </a:solidFill>
                  </a:tcPr>
                </a:tc>
                <a:tc>
                  <a:txBody>
                    <a:bodyPr/>
                    <a:lstStyle/>
                    <a:p>
                      <a:pPr algn="ctr"/>
                      <a:r>
                        <a:rPr lang="en-US" dirty="0" smtClean="0">
                          <a:solidFill>
                            <a:srgbClr val="FFFFFF"/>
                          </a:solidFill>
                          <a:hlinkClick r:id="rId3" action="ppaction://hlinksldjump"/>
                        </a:rPr>
                        <a:t>100</a:t>
                      </a:r>
                      <a:endParaRPr lang="en-US" dirty="0">
                        <a:solidFill>
                          <a:srgbClr val="FFFFFF"/>
                        </a:solidFill>
                      </a:endParaRPr>
                    </a:p>
                  </a:txBody>
                  <a:tcPr anchor="ctr">
                    <a:solidFill>
                      <a:srgbClr val="0000FF"/>
                    </a:solidFill>
                  </a:tcPr>
                </a:tc>
                <a:tc>
                  <a:txBody>
                    <a:bodyPr/>
                    <a:lstStyle/>
                    <a:p>
                      <a:pPr algn="ctr"/>
                      <a:r>
                        <a:rPr lang="en-US" dirty="0" smtClean="0">
                          <a:solidFill>
                            <a:srgbClr val="FFFFFF"/>
                          </a:solidFill>
                          <a:hlinkClick r:id="rId4" action="ppaction://hlinksldjump"/>
                        </a:rPr>
                        <a:t>100</a:t>
                      </a:r>
                      <a:endParaRPr lang="en-US" dirty="0">
                        <a:solidFill>
                          <a:srgbClr val="FFFFFF"/>
                        </a:solidFill>
                      </a:endParaRPr>
                    </a:p>
                  </a:txBody>
                  <a:tcPr anchor="ctr">
                    <a:solidFill>
                      <a:srgbClr val="0000FF"/>
                    </a:solidFill>
                  </a:tcPr>
                </a:tc>
                <a:tc>
                  <a:txBody>
                    <a:bodyPr/>
                    <a:lstStyle/>
                    <a:p>
                      <a:pPr algn="ctr"/>
                      <a:r>
                        <a:rPr lang="en-US" dirty="0" smtClean="0">
                          <a:solidFill>
                            <a:srgbClr val="FFFFFF"/>
                          </a:solidFill>
                          <a:hlinkClick r:id="rId5" action="ppaction://hlinksldjump"/>
                        </a:rPr>
                        <a:t>100</a:t>
                      </a:r>
                      <a:endParaRPr lang="en-US" dirty="0">
                        <a:solidFill>
                          <a:srgbClr val="FFFFFF"/>
                        </a:solidFill>
                      </a:endParaRPr>
                    </a:p>
                  </a:txBody>
                  <a:tcPr anchor="ctr">
                    <a:solidFill>
                      <a:srgbClr val="0000FF"/>
                    </a:solidFill>
                  </a:tcPr>
                </a:tc>
                <a:tc>
                  <a:txBody>
                    <a:bodyPr/>
                    <a:lstStyle/>
                    <a:p>
                      <a:pPr algn="ctr"/>
                      <a:r>
                        <a:rPr lang="en-US" dirty="0" smtClean="0">
                          <a:solidFill>
                            <a:srgbClr val="FFFFFF"/>
                          </a:solidFill>
                          <a:hlinkClick r:id="rId6" action="ppaction://hlinksldjump"/>
                        </a:rPr>
                        <a:t>100</a:t>
                      </a:r>
                      <a:endParaRPr lang="en-US" dirty="0">
                        <a:solidFill>
                          <a:srgbClr val="FFFFFF"/>
                        </a:solidFill>
                      </a:endParaRPr>
                    </a:p>
                  </a:txBody>
                  <a:tcPr anchor="ctr">
                    <a:solidFill>
                      <a:srgbClr val="0000FF"/>
                    </a:solidFill>
                  </a:tcPr>
                </a:tc>
              </a:tr>
              <a:tr h="831739">
                <a:tc>
                  <a:txBody>
                    <a:bodyPr/>
                    <a:lstStyle/>
                    <a:p>
                      <a:pPr algn="ctr"/>
                      <a:r>
                        <a:rPr lang="en-US" dirty="0" smtClean="0">
                          <a:solidFill>
                            <a:srgbClr val="FFFFFF"/>
                          </a:solidFill>
                          <a:hlinkClick r:id="rId7" action="ppaction://hlinksldjump"/>
                        </a:rPr>
                        <a:t>200</a:t>
                      </a:r>
                      <a:endParaRPr lang="en-US" dirty="0">
                        <a:solidFill>
                          <a:srgbClr val="FFFFFF"/>
                        </a:solidFill>
                      </a:endParaRPr>
                    </a:p>
                  </a:txBody>
                  <a:tcPr anchor="ctr">
                    <a:solidFill>
                      <a:srgbClr val="0000FF"/>
                    </a:solidFill>
                  </a:tcPr>
                </a:tc>
                <a:tc>
                  <a:txBody>
                    <a:bodyPr/>
                    <a:lstStyle/>
                    <a:p>
                      <a:pPr algn="ctr"/>
                      <a:r>
                        <a:rPr lang="en-US" dirty="0" smtClean="0">
                          <a:solidFill>
                            <a:srgbClr val="FFFFFF"/>
                          </a:solidFill>
                          <a:hlinkClick r:id="rId8" action="ppaction://hlinksldjump"/>
                        </a:rPr>
                        <a:t>200</a:t>
                      </a:r>
                      <a:endParaRPr lang="en-US" dirty="0">
                        <a:solidFill>
                          <a:srgbClr val="FFFFFF"/>
                        </a:solidFill>
                      </a:endParaRPr>
                    </a:p>
                  </a:txBody>
                  <a:tcPr anchor="ctr">
                    <a:solidFill>
                      <a:srgbClr val="0000FF"/>
                    </a:solidFill>
                  </a:tcPr>
                </a:tc>
                <a:tc>
                  <a:txBody>
                    <a:bodyPr/>
                    <a:lstStyle/>
                    <a:p>
                      <a:pPr algn="ctr"/>
                      <a:r>
                        <a:rPr lang="en-US" dirty="0" smtClean="0">
                          <a:solidFill>
                            <a:srgbClr val="FFFFFF"/>
                          </a:solidFill>
                          <a:hlinkClick r:id="rId9" action="ppaction://hlinksldjump"/>
                        </a:rPr>
                        <a:t>200</a:t>
                      </a:r>
                      <a:endParaRPr lang="en-US" dirty="0">
                        <a:solidFill>
                          <a:srgbClr val="FFFFFF"/>
                        </a:solidFill>
                      </a:endParaRPr>
                    </a:p>
                  </a:txBody>
                  <a:tcPr anchor="ctr">
                    <a:solidFill>
                      <a:srgbClr val="0000FF"/>
                    </a:solidFill>
                  </a:tcPr>
                </a:tc>
                <a:tc>
                  <a:txBody>
                    <a:bodyPr/>
                    <a:lstStyle/>
                    <a:p>
                      <a:pPr algn="ctr"/>
                      <a:r>
                        <a:rPr lang="en-US" dirty="0" smtClean="0">
                          <a:solidFill>
                            <a:srgbClr val="FFFFFF"/>
                          </a:solidFill>
                          <a:hlinkClick r:id="rId10" action="ppaction://hlinksldjump"/>
                        </a:rPr>
                        <a:t>200</a:t>
                      </a:r>
                      <a:endParaRPr lang="en-US" dirty="0">
                        <a:solidFill>
                          <a:srgbClr val="FFFFFF"/>
                        </a:solidFill>
                      </a:endParaRPr>
                    </a:p>
                  </a:txBody>
                  <a:tcPr anchor="ctr">
                    <a:solidFill>
                      <a:srgbClr val="0000FF"/>
                    </a:solidFill>
                  </a:tcPr>
                </a:tc>
                <a:tc>
                  <a:txBody>
                    <a:bodyPr/>
                    <a:lstStyle/>
                    <a:p>
                      <a:pPr algn="ctr"/>
                      <a:r>
                        <a:rPr lang="en-US" dirty="0" smtClean="0">
                          <a:solidFill>
                            <a:srgbClr val="FFFFFF"/>
                          </a:solidFill>
                          <a:hlinkClick r:id="rId11" action="ppaction://hlinksldjump"/>
                        </a:rPr>
                        <a:t>200</a:t>
                      </a:r>
                      <a:endParaRPr lang="en-US" dirty="0">
                        <a:solidFill>
                          <a:srgbClr val="FFFFFF"/>
                        </a:solidFill>
                      </a:endParaRPr>
                    </a:p>
                  </a:txBody>
                  <a:tcPr anchor="ctr">
                    <a:solidFill>
                      <a:srgbClr val="0000FF"/>
                    </a:solidFill>
                  </a:tcPr>
                </a:tc>
              </a:tr>
              <a:tr h="831739">
                <a:tc>
                  <a:txBody>
                    <a:bodyPr/>
                    <a:lstStyle/>
                    <a:p>
                      <a:pPr algn="ctr"/>
                      <a:r>
                        <a:rPr lang="en-US" dirty="0" smtClean="0">
                          <a:solidFill>
                            <a:srgbClr val="FFFFFF"/>
                          </a:solidFill>
                          <a:hlinkClick r:id="rId12" action="ppaction://hlinksldjump"/>
                        </a:rPr>
                        <a:t>300</a:t>
                      </a:r>
                      <a:endParaRPr lang="en-US" dirty="0">
                        <a:solidFill>
                          <a:srgbClr val="FFFFFF"/>
                        </a:solidFill>
                      </a:endParaRPr>
                    </a:p>
                  </a:txBody>
                  <a:tcPr anchor="ctr">
                    <a:solidFill>
                      <a:srgbClr val="0000FF"/>
                    </a:solidFill>
                  </a:tcPr>
                </a:tc>
                <a:tc>
                  <a:txBody>
                    <a:bodyPr/>
                    <a:lstStyle/>
                    <a:p>
                      <a:pPr algn="ctr"/>
                      <a:r>
                        <a:rPr lang="en-US" dirty="0" smtClean="0">
                          <a:solidFill>
                            <a:srgbClr val="FFFFFF"/>
                          </a:solidFill>
                          <a:hlinkClick r:id="rId13" action="ppaction://hlinksldjump"/>
                        </a:rPr>
                        <a:t>300</a:t>
                      </a:r>
                      <a:endParaRPr lang="en-US" dirty="0">
                        <a:solidFill>
                          <a:srgbClr val="FFFFFF"/>
                        </a:solidFill>
                      </a:endParaRPr>
                    </a:p>
                  </a:txBody>
                  <a:tcPr anchor="ctr">
                    <a:solidFill>
                      <a:srgbClr val="0000FF"/>
                    </a:solidFill>
                  </a:tcPr>
                </a:tc>
                <a:tc>
                  <a:txBody>
                    <a:bodyPr/>
                    <a:lstStyle/>
                    <a:p>
                      <a:pPr algn="ctr"/>
                      <a:r>
                        <a:rPr lang="en-US" dirty="0" smtClean="0">
                          <a:solidFill>
                            <a:srgbClr val="FFFFFF"/>
                          </a:solidFill>
                          <a:hlinkClick r:id="rId14" action="ppaction://hlinksldjump"/>
                        </a:rPr>
                        <a:t>300</a:t>
                      </a:r>
                      <a:endParaRPr lang="en-US" dirty="0">
                        <a:solidFill>
                          <a:srgbClr val="FFFFFF"/>
                        </a:solidFill>
                      </a:endParaRPr>
                    </a:p>
                  </a:txBody>
                  <a:tcPr anchor="ctr">
                    <a:solidFill>
                      <a:srgbClr val="0000FF"/>
                    </a:solidFill>
                  </a:tcPr>
                </a:tc>
                <a:tc>
                  <a:txBody>
                    <a:bodyPr/>
                    <a:lstStyle/>
                    <a:p>
                      <a:pPr algn="ctr"/>
                      <a:r>
                        <a:rPr lang="en-US" dirty="0" smtClean="0">
                          <a:solidFill>
                            <a:srgbClr val="FFFFFF"/>
                          </a:solidFill>
                          <a:hlinkClick r:id="rId15" action="ppaction://hlinksldjump"/>
                        </a:rPr>
                        <a:t>300</a:t>
                      </a:r>
                      <a:endParaRPr lang="en-US" dirty="0">
                        <a:solidFill>
                          <a:srgbClr val="FFFFFF"/>
                        </a:solidFill>
                      </a:endParaRPr>
                    </a:p>
                  </a:txBody>
                  <a:tcPr anchor="ctr">
                    <a:solidFill>
                      <a:srgbClr val="0000FF"/>
                    </a:solidFill>
                  </a:tcPr>
                </a:tc>
                <a:tc>
                  <a:txBody>
                    <a:bodyPr/>
                    <a:lstStyle/>
                    <a:p>
                      <a:pPr algn="ctr"/>
                      <a:r>
                        <a:rPr lang="en-US" dirty="0" smtClean="0">
                          <a:solidFill>
                            <a:srgbClr val="FFFFFF"/>
                          </a:solidFill>
                          <a:hlinkClick r:id="rId16" action="ppaction://hlinksldjump"/>
                        </a:rPr>
                        <a:t>300</a:t>
                      </a:r>
                      <a:endParaRPr lang="en-US" dirty="0">
                        <a:solidFill>
                          <a:srgbClr val="FFFFFF"/>
                        </a:solidFill>
                      </a:endParaRPr>
                    </a:p>
                  </a:txBody>
                  <a:tcPr anchor="ctr">
                    <a:solidFill>
                      <a:srgbClr val="0000FF"/>
                    </a:solidFill>
                  </a:tcPr>
                </a:tc>
              </a:tr>
              <a:tr h="831739">
                <a:tc>
                  <a:txBody>
                    <a:bodyPr/>
                    <a:lstStyle/>
                    <a:p>
                      <a:pPr algn="ctr"/>
                      <a:r>
                        <a:rPr lang="en-US" dirty="0" smtClean="0">
                          <a:solidFill>
                            <a:srgbClr val="FFFFFF"/>
                          </a:solidFill>
                          <a:hlinkClick r:id="rId17" action="ppaction://hlinksldjump"/>
                        </a:rPr>
                        <a:t>400</a:t>
                      </a:r>
                      <a:endParaRPr lang="en-US" dirty="0">
                        <a:solidFill>
                          <a:srgbClr val="FFFFFF"/>
                        </a:solidFill>
                      </a:endParaRPr>
                    </a:p>
                  </a:txBody>
                  <a:tcPr anchor="ctr">
                    <a:solidFill>
                      <a:srgbClr val="0000FF"/>
                    </a:solidFill>
                  </a:tcPr>
                </a:tc>
                <a:tc>
                  <a:txBody>
                    <a:bodyPr/>
                    <a:lstStyle/>
                    <a:p>
                      <a:pPr algn="ctr"/>
                      <a:r>
                        <a:rPr lang="en-US" dirty="0" smtClean="0">
                          <a:solidFill>
                            <a:srgbClr val="FFFFFF"/>
                          </a:solidFill>
                          <a:hlinkClick r:id="rId18" action="ppaction://hlinksldjump"/>
                        </a:rPr>
                        <a:t>400</a:t>
                      </a:r>
                      <a:endParaRPr lang="en-US" dirty="0">
                        <a:solidFill>
                          <a:srgbClr val="FFFFFF"/>
                        </a:solidFill>
                      </a:endParaRPr>
                    </a:p>
                  </a:txBody>
                  <a:tcPr anchor="ctr">
                    <a:solidFill>
                      <a:srgbClr val="0000FF"/>
                    </a:solidFill>
                  </a:tcPr>
                </a:tc>
                <a:tc>
                  <a:txBody>
                    <a:bodyPr/>
                    <a:lstStyle/>
                    <a:p>
                      <a:pPr algn="ctr"/>
                      <a:r>
                        <a:rPr lang="en-US" dirty="0" smtClean="0">
                          <a:solidFill>
                            <a:srgbClr val="FFFFFF"/>
                          </a:solidFill>
                          <a:hlinkClick r:id="rId19" action="ppaction://hlinksldjump"/>
                        </a:rPr>
                        <a:t>400</a:t>
                      </a:r>
                      <a:endParaRPr lang="en-US" dirty="0">
                        <a:solidFill>
                          <a:srgbClr val="FFFFFF"/>
                        </a:solidFill>
                      </a:endParaRPr>
                    </a:p>
                  </a:txBody>
                  <a:tcPr anchor="ctr">
                    <a:solidFill>
                      <a:srgbClr val="0000FF"/>
                    </a:solidFill>
                  </a:tcPr>
                </a:tc>
                <a:tc>
                  <a:txBody>
                    <a:bodyPr/>
                    <a:lstStyle/>
                    <a:p>
                      <a:pPr algn="ctr"/>
                      <a:r>
                        <a:rPr lang="en-US" dirty="0" smtClean="0">
                          <a:solidFill>
                            <a:srgbClr val="FFFFFF"/>
                          </a:solidFill>
                          <a:hlinkClick r:id="rId20" action="ppaction://hlinksldjump"/>
                        </a:rPr>
                        <a:t>400</a:t>
                      </a:r>
                      <a:endParaRPr lang="en-US" dirty="0">
                        <a:solidFill>
                          <a:srgbClr val="FFFFFF"/>
                        </a:solidFill>
                      </a:endParaRPr>
                    </a:p>
                  </a:txBody>
                  <a:tcPr anchor="ctr">
                    <a:solidFill>
                      <a:srgbClr val="0000FF"/>
                    </a:solidFill>
                  </a:tcPr>
                </a:tc>
                <a:tc>
                  <a:txBody>
                    <a:bodyPr/>
                    <a:lstStyle/>
                    <a:p>
                      <a:pPr algn="ctr"/>
                      <a:r>
                        <a:rPr lang="en-US" dirty="0" smtClean="0">
                          <a:solidFill>
                            <a:srgbClr val="FFFFFF"/>
                          </a:solidFill>
                          <a:hlinkClick r:id="rId21" action="ppaction://hlinksldjump"/>
                        </a:rPr>
                        <a:t>400</a:t>
                      </a:r>
                      <a:endParaRPr lang="en-US" dirty="0">
                        <a:solidFill>
                          <a:srgbClr val="FFFFFF"/>
                        </a:solidFill>
                      </a:endParaRPr>
                    </a:p>
                  </a:txBody>
                  <a:tcPr anchor="ctr">
                    <a:solidFill>
                      <a:srgbClr val="0000FF"/>
                    </a:solidFill>
                  </a:tcPr>
                </a:tc>
              </a:tr>
              <a:tr h="831739">
                <a:tc>
                  <a:txBody>
                    <a:bodyPr/>
                    <a:lstStyle/>
                    <a:p>
                      <a:pPr algn="ctr"/>
                      <a:r>
                        <a:rPr lang="en-US" dirty="0" smtClean="0">
                          <a:solidFill>
                            <a:srgbClr val="FFFFFF"/>
                          </a:solidFill>
                          <a:hlinkClick r:id="rId22" action="ppaction://hlinksldjump"/>
                        </a:rPr>
                        <a:t>500</a:t>
                      </a:r>
                      <a:endParaRPr lang="en-US" dirty="0">
                        <a:solidFill>
                          <a:srgbClr val="FFFFFF"/>
                        </a:solidFill>
                      </a:endParaRPr>
                    </a:p>
                  </a:txBody>
                  <a:tcPr anchor="ctr">
                    <a:solidFill>
                      <a:srgbClr val="0000FF"/>
                    </a:solidFill>
                  </a:tcPr>
                </a:tc>
                <a:tc>
                  <a:txBody>
                    <a:bodyPr/>
                    <a:lstStyle/>
                    <a:p>
                      <a:pPr algn="ctr"/>
                      <a:r>
                        <a:rPr lang="en-US" dirty="0" smtClean="0">
                          <a:solidFill>
                            <a:srgbClr val="FFFFFF"/>
                          </a:solidFill>
                          <a:hlinkClick r:id="rId23" action="ppaction://hlinksldjump"/>
                        </a:rPr>
                        <a:t>500</a:t>
                      </a:r>
                      <a:endParaRPr lang="en-US" dirty="0">
                        <a:solidFill>
                          <a:srgbClr val="FFFFFF"/>
                        </a:solidFill>
                      </a:endParaRPr>
                    </a:p>
                  </a:txBody>
                  <a:tcPr anchor="ctr">
                    <a:solidFill>
                      <a:srgbClr val="0000FF"/>
                    </a:solidFill>
                  </a:tcPr>
                </a:tc>
                <a:tc>
                  <a:txBody>
                    <a:bodyPr/>
                    <a:lstStyle/>
                    <a:p>
                      <a:pPr algn="ctr"/>
                      <a:r>
                        <a:rPr lang="en-US" dirty="0" smtClean="0">
                          <a:solidFill>
                            <a:srgbClr val="FFFFFF"/>
                          </a:solidFill>
                          <a:hlinkClick r:id="rId24" action="ppaction://hlinksldjump"/>
                        </a:rPr>
                        <a:t>500</a:t>
                      </a:r>
                      <a:endParaRPr lang="en-US" dirty="0">
                        <a:solidFill>
                          <a:srgbClr val="FFFFFF"/>
                        </a:solidFill>
                      </a:endParaRPr>
                    </a:p>
                  </a:txBody>
                  <a:tcPr anchor="ctr">
                    <a:solidFill>
                      <a:srgbClr val="0000FF"/>
                    </a:solidFill>
                  </a:tcPr>
                </a:tc>
                <a:tc>
                  <a:txBody>
                    <a:bodyPr/>
                    <a:lstStyle/>
                    <a:p>
                      <a:pPr algn="ctr"/>
                      <a:r>
                        <a:rPr lang="en-US" dirty="0" smtClean="0">
                          <a:solidFill>
                            <a:srgbClr val="FFFFFF"/>
                          </a:solidFill>
                          <a:hlinkClick r:id="rId25" action="ppaction://hlinksldjump"/>
                        </a:rPr>
                        <a:t>500</a:t>
                      </a:r>
                      <a:endParaRPr lang="en-US" dirty="0">
                        <a:solidFill>
                          <a:srgbClr val="FFFFFF"/>
                        </a:solidFill>
                      </a:endParaRPr>
                    </a:p>
                  </a:txBody>
                  <a:tcPr anchor="ctr">
                    <a:solidFill>
                      <a:srgbClr val="0000FF"/>
                    </a:solidFill>
                  </a:tcPr>
                </a:tc>
                <a:tc>
                  <a:txBody>
                    <a:bodyPr/>
                    <a:lstStyle/>
                    <a:p>
                      <a:pPr algn="ctr"/>
                      <a:r>
                        <a:rPr lang="en-US" dirty="0" smtClean="0">
                          <a:solidFill>
                            <a:srgbClr val="FFFFFF"/>
                          </a:solidFill>
                          <a:hlinkClick r:id="rId26" action="ppaction://hlinksldjump"/>
                        </a:rPr>
                        <a:t>500</a:t>
                      </a:r>
                      <a:endParaRPr lang="en-US" dirty="0">
                        <a:solidFill>
                          <a:srgbClr val="FFFFFF"/>
                        </a:solidFill>
                      </a:endParaRPr>
                    </a:p>
                  </a:txBody>
                  <a:tcPr anchor="ctr">
                    <a:solidFill>
                      <a:srgbClr val="0000FF"/>
                    </a:solidFill>
                  </a:tcPr>
                </a:tc>
              </a:tr>
            </a:tbl>
          </a:graphicData>
        </a:graphic>
      </p:graphicFrame>
      <p:pic>
        <p:nvPicPr>
          <p:cNvPr id="6" name="Picture 5">
            <a:hlinkClick r:id="rId27" action="ppaction://hlinksldjump"/>
          </p:cNvPr>
          <p:cNvPicPr>
            <a:picLocks noChangeAspect="1"/>
          </p:cNvPicPr>
          <p:nvPr/>
        </p:nvPicPr>
        <p:blipFill rotWithShape="1">
          <a:blip r:embed="rId28">
            <a:extLst>
              <a:ext uri="{BEBA8EAE-BF5A-486C-A8C5-ECC9F3942E4B}">
                <a14:imgProps xmlns:a14="http://schemas.microsoft.com/office/drawing/2010/main">
                  <a14:imgLayer r:embed="rId29">
                    <a14:imgEffect>
                      <a14:backgroundRemoval t="5200" b="98800" l="21250" r="77750"/>
                    </a14:imgEffect>
                  </a14:imgLayer>
                </a14:imgProps>
              </a:ext>
            </a:extLst>
          </a:blip>
          <a:srcRect l="13675" r="13675"/>
          <a:stretch/>
        </p:blipFill>
        <p:spPr>
          <a:xfrm>
            <a:off x="7646737" y="5629776"/>
            <a:ext cx="1136316" cy="9775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7155588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Adding </a:t>
            </a:r>
            <a:r>
              <a:rPr lang="en-US" sz="5400" b="1" dirty="0" smtClean="0"/>
              <a:t>Fractions – 400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707886"/>
          </a:xfrm>
          <a:prstGeom prst="rect">
            <a:avLst/>
          </a:prstGeom>
          <a:noFill/>
        </p:spPr>
        <p:txBody>
          <a:bodyPr wrap="square" rtlCol="0">
            <a:spAutoFit/>
          </a:bodyPr>
          <a:lstStyle/>
          <a:p>
            <a:pPr algn="ctr"/>
            <a:r>
              <a:rPr lang="en-US" sz="4000" dirty="0" smtClean="0"/>
              <a:t>25/12 miles		or		2 and 1/12 miles</a:t>
            </a:r>
            <a:endParaRPr lang="en-US" sz="40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2734699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Adding Fractions </a:t>
            </a:r>
            <a:r>
              <a:rPr lang="en-US" sz="5400" b="1" dirty="0" smtClean="0"/>
              <a:t> - 500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3785652"/>
          </a:xfrm>
          <a:prstGeom prst="rect">
            <a:avLst/>
          </a:prstGeom>
          <a:noFill/>
        </p:spPr>
        <p:txBody>
          <a:bodyPr wrap="square" rtlCol="0">
            <a:spAutoFit/>
          </a:bodyPr>
          <a:lstStyle/>
          <a:p>
            <a:r>
              <a:rPr lang="en-US" sz="4800" dirty="0" smtClean="0"/>
              <a:t>Shiloh spent 5/12 of her day at school, ¼ of her day at home, and 1/8 of her day with her friends.  How much of her day has she completed?</a:t>
            </a:r>
            <a:endParaRPr lang="en-US" sz="4800" dirty="0"/>
          </a:p>
        </p:txBody>
      </p:sp>
    </p:spTree>
    <p:extLst>
      <p:ext uri="{BB962C8B-B14F-4D97-AF65-F5344CB8AC3E}">
        <p14:creationId xmlns:p14="http://schemas.microsoft.com/office/powerpoint/2010/main" val="59755473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Adding </a:t>
            </a:r>
            <a:r>
              <a:rPr lang="en-US" sz="5400" b="1" dirty="0" smtClean="0"/>
              <a:t>Fractions – 500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830997"/>
          </a:xfrm>
          <a:prstGeom prst="rect">
            <a:avLst/>
          </a:prstGeom>
          <a:noFill/>
        </p:spPr>
        <p:txBody>
          <a:bodyPr wrap="square" rtlCol="0">
            <a:spAutoFit/>
          </a:bodyPr>
          <a:lstStyle/>
          <a:p>
            <a:pPr algn="ctr"/>
            <a:r>
              <a:rPr lang="en-US" sz="4800" dirty="0" smtClean="0"/>
              <a:t>19/24 of her day</a:t>
            </a:r>
            <a:endParaRPr lang="en-US" sz="48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5000413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Subtracting </a:t>
            </a:r>
            <a:r>
              <a:rPr lang="en-US" sz="5400" b="1" dirty="0"/>
              <a:t>Fractions </a:t>
            </a:r>
            <a:r>
              <a:rPr lang="en-US" sz="5400" b="1" dirty="0" smtClean="0"/>
              <a:t>- 100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3785652"/>
          </a:xfrm>
          <a:prstGeom prst="rect">
            <a:avLst/>
          </a:prstGeom>
          <a:noFill/>
        </p:spPr>
        <p:txBody>
          <a:bodyPr wrap="square" rtlCol="0">
            <a:spAutoFit/>
          </a:bodyPr>
          <a:lstStyle/>
          <a:p>
            <a:r>
              <a:rPr lang="en-US" sz="4800" dirty="0" smtClean="0"/>
              <a:t>Yoshi had 7/10 of his book left to read on Friday.  He reads 4/10 over the weekend.  How much of his book does he have remaining now?</a:t>
            </a:r>
            <a:endParaRPr lang="en-US" sz="4800" dirty="0"/>
          </a:p>
        </p:txBody>
      </p:sp>
    </p:spTree>
    <p:extLst>
      <p:ext uri="{BB962C8B-B14F-4D97-AF65-F5344CB8AC3E}">
        <p14:creationId xmlns:p14="http://schemas.microsoft.com/office/powerpoint/2010/main" val="41429433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Subtracting </a:t>
            </a:r>
            <a:r>
              <a:rPr lang="en-US" sz="5400" b="1" dirty="0" smtClean="0"/>
              <a:t>Fractions – 100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830997"/>
          </a:xfrm>
          <a:prstGeom prst="rect">
            <a:avLst/>
          </a:prstGeom>
          <a:noFill/>
        </p:spPr>
        <p:txBody>
          <a:bodyPr wrap="square" rtlCol="0">
            <a:spAutoFit/>
          </a:bodyPr>
          <a:lstStyle/>
          <a:p>
            <a:pPr algn="ctr"/>
            <a:r>
              <a:rPr lang="en-US" sz="4800" dirty="0" smtClean="0"/>
              <a:t>3/10 of his book remains</a:t>
            </a:r>
            <a:endParaRPr lang="en-US" sz="48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25348962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Subtracting Fractions </a:t>
            </a:r>
            <a:r>
              <a:rPr lang="en-US" sz="5400" b="1" dirty="0" smtClean="0"/>
              <a:t> - 200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4154984"/>
          </a:xfrm>
          <a:prstGeom prst="rect">
            <a:avLst/>
          </a:prstGeom>
          <a:noFill/>
        </p:spPr>
        <p:txBody>
          <a:bodyPr wrap="square" rtlCol="0">
            <a:spAutoFit/>
          </a:bodyPr>
          <a:lstStyle/>
          <a:p>
            <a:r>
              <a:rPr lang="en-US" sz="4400" dirty="0" smtClean="0"/>
              <a:t>Eugene sells strawberries at his fruit stand.  He started the day with 10 and 3/8 pounds of strawberries.  He sold 7 and 1/8 pounds.  How many pounds of strawberries does he have left?</a:t>
            </a:r>
            <a:endParaRPr lang="en-US" sz="4400" dirty="0"/>
          </a:p>
        </p:txBody>
      </p:sp>
    </p:spTree>
    <p:extLst>
      <p:ext uri="{BB962C8B-B14F-4D97-AF65-F5344CB8AC3E}">
        <p14:creationId xmlns:p14="http://schemas.microsoft.com/office/powerpoint/2010/main" val="27244697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Subtracting Fractions</a:t>
            </a:r>
            <a:r>
              <a:rPr lang="en-US" sz="5400" b="1" dirty="0" smtClean="0"/>
              <a:t>– 200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1015663"/>
          </a:xfrm>
          <a:prstGeom prst="rect">
            <a:avLst/>
          </a:prstGeom>
          <a:noFill/>
        </p:spPr>
        <p:txBody>
          <a:bodyPr wrap="square" rtlCol="0">
            <a:spAutoFit/>
          </a:bodyPr>
          <a:lstStyle/>
          <a:p>
            <a:pPr algn="ctr"/>
            <a:r>
              <a:rPr lang="en-US" sz="6000" dirty="0" smtClean="0"/>
              <a:t>3 and 2/8 pounds</a:t>
            </a:r>
            <a:endParaRPr lang="en-US" sz="60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23723879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Subtracting Fractions </a:t>
            </a:r>
            <a:r>
              <a:rPr lang="en-US" sz="5400" b="1" dirty="0" smtClean="0"/>
              <a:t>- 300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4154984"/>
          </a:xfrm>
          <a:prstGeom prst="rect">
            <a:avLst/>
          </a:prstGeom>
          <a:noFill/>
        </p:spPr>
        <p:txBody>
          <a:bodyPr wrap="square" rtlCol="0">
            <a:spAutoFit/>
          </a:bodyPr>
          <a:lstStyle/>
          <a:p>
            <a:r>
              <a:rPr lang="en-US" sz="4400" dirty="0" smtClean="0"/>
              <a:t>Kai is hiking to the peak of Mt. Juniper.  He began the day 9/14 of a mile from the peak.  He has hiked for three hours and is now 2/7 of a mile from the peak.  How far did he hike in three hours?  </a:t>
            </a:r>
            <a:endParaRPr lang="en-US" sz="4400" dirty="0"/>
          </a:p>
        </p:txBody>
      </p:sp>
    </p:spTree>
    <p:extLst>
      <p:ext uri="{BB962C8B-B14F-4D97-AF65-F5344CB8AC3E}">
        <p14:creationId xmlns:p14="http://schemas.microsoft.com/office/powerpoint/2010/main" val="40914595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Subtracting </a:t>
            </a:r>
            <a:r>
              <a:rPr lang="en-US" sz="5400" b="1" dirty="0" smtClean="0"/>
              <a:t>Fractions – 300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830997"/>
          </a:xfrm>
          <a:prstGeom prst="rect">
            <a:avLst/>
          </a:prstGeom>
          <a:noFill/>
        </p:spPr>
        <p:txBody>
          <a:bodyPr wrap="square" rtlCol="0">
            <a:spAutoFit/>
          </a:bodyPr>
          <a:lstStyle/>
          <a:p>
            <a:pPr algn="ctr"/>
            <a:r>
              <a:rPr lang="en-US" sz="4800" dirty="0" smtClean="0"/>
              <a:t>5/14 of a mile</a:t>
            </a:r>
            <a:endParaRPr lang="en-US" sz="48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17116467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Subtracting Fractions - 400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263333"/>
            <a:ext cx="8229600" cy="4154984"/>
          </a:xfrm>
          <a:prstGeom prst="rect">
            <a:avLst/>
          </a:prstGeom>
          <a:noFill/>
        </p:spPr>
        <p:txBody>
          <a:bodyPr wrap="square" rtlCol="0">
            <a:spAutoFit/>
          </a:bodyPr>
          <a:lstStyle/>
          <a:p>
            <a:r>
              <a:rPr lang="en-US" sz="4400" dirty="0" smtClean="0"/>
              <a:t>Lilly’s dad is making pancakes for their family.  Her dad has mixed 3 and 1/8 cup of pancake mix.  They bought a box of 5 and 5/6 cups of pancake mix.  How much pancake mix is leftover?</a:t>
            </a:r>
            <a:endParaRPr lang="en-US" sz="4400" dirty="0"/>
          </a:p>
        </p:txBody>
      </p:sp>
      <p:pic>
        <p:nvPicPr>
          <p:cNvPr id="3" name="Picture 2"/>
          <p:cNvPicPr>
            <a:picLocks noChangeAspect="1"/>
          </p:cNvPicPr>
          <p:nvPr/>
        </p:nvPicPr>
        <p:blipFill>
          <a:blip r:embed="rId5"/>
          <a:stretch>
            <a:fillRect/>
          </a:stretch>
        </p:blipFill>
        <p:spPr>
          <a:xfrm>
            <a:off x="106681" y="57887"/>
            <a:ext cx="8930638" cy="6569665"/>
          </a:xfrm>
          <a:prstGeom prst="rect">
            <a:avLst/>
          </a:prstGeom>
        </p:spPr>
      </p:pic>
      <p:pic>
        <p:nvPicPr>
          <p:cNvPr id="4" name="Jeopardy_Daily Doubl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02578" y="5533672"/>
            <a:ext cx="812800" cy="812800"/>
          </a:xfrm>
          <a:prstGeom prst="rect">
            <a:avLst/>
          </a:prstGeom>
        </p:spPr>
      </p:pic>
    </p:spTree>
    <p:extLst>
      <p:ext uri="{BB962C8B-B14F-4D97-AF65-F5344CB8AC3E}">
        <p14:creationId xmlns:p14="http://schemas.microsoft.com/office/powerpoint/2010/main" val="106739246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23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Mixed Numbers - 100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523220"/>
          </a:xfrm>
          <a:prstGeom prst="rect">
            <a:avLst/>
          </a:prstGeom>
          <a:noFill/>
        </p:spPr>
        <p:txBody>
          <a:bodyPr wrap="square" rtlCol="0">
            <a:spAutoFit/>
          </a:bodyPr>
          <a:lstStyle/>
          <a:p>
            <a:r>
              <a:rPr lang="en-US" sz="2800" dirty="0" smtClean="0"/>
              <a:t>What mixed number is shown below?</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167680575"/>
              </p:ext>
            </p:extLst>
          </p:nvPr>
        </p:nvGraphicFramePr>
        <p:xfrm>
          <a:off x="650543" y="2509520"/>
          <a:ext cx="6719250" cy="3372666"/>
        </p:xfrm>
        <a:graphic>
          <a:graphicData uri="http://schemas.openxmlformats.org/drawingml/2006/table">
            <a:tbl>
              <a:tblPr firstRow="1" bandRow="1">
                <a:tableStyleId>{2D5ABB26-0587-4C30-8999-92F81FD0307C}</a:tableStyleId>
              </a:tblPr>
              <a:tblGrid>
                <a:gridCol w="1119875"/>
                <a:gridCol w="1119875"/>
                <a:gridCol w="1119875"/>
                <a:gridCol w="1119875"/>
                <a:gridCol w="1119875"/>
                <a:gridCol w="1119875"/>
              </a:tblGrid>
              <a:tr h="112422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112422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2422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202423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Subtracting </a:t>
            </a:r>
            <a:r>
              <a:rPr lang="en-US" sz="5400" b="1" dirty="0" smtClean="0"/>
              <a:t>Fractions – 400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
        <p:nvSpPr>
          <p:cNvPr id="3" name="Rectangle 2"/>
          <p:cNvSpPr/>
          <p:nvPr/>
        </p:nvSpPr>
        <p:spPr>
          <a:xfrm>
            <a:off x="735346" y="2293077"/>
            <a:ext cx="7673319" cy="1015663"/>
          </a:xfrm>
          <a:prstGeom prst="rect">
            <a:avLst/>
          </a:prstGeom>
        </p:spPr>
        <p:txBody>
          <a:bodyPr wrap="none">
            <a:spAutoFit/>
          </a:bodyPr>
          <a:lstStyle/>
          <a:p>
            <a:pPr algn="ctr"/>
            <a:r>
              <a:rPr lang="en-US" sz="6000" dirty="0" smtClean="0"/>
              <a:t>2 and 17/24 cups of mix</a:t>
            </a:r>
            <a:endParaRPr lang="en-US" sz="6000" dirty="0"/>
          </a:p>
        </p:txBody>
      </p:sp>
    </p:spTree>
    <p:extLst>
      <p:ext uri="{BB962C8B-B14F-4D97-AF65-F5344CB8AC3E}">
        <p14:creationId xmlns:p14="http://schemas.microsoft.com/office/powerpoint/2010/main" val="39891054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Subtracting Fractions - </a:t>
            </a:r>
            <a:r>
              <a:rPr lang="en-US" sz="5400" b="1" dirty="0" smtClean="0"/>
              <a:t>500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 name="Rectangle 3"/>
          <p:cNvSpPr/>
          <p:nvPr/>
        </p:nvSpPr>
        <p:spPr>
          <a:xfrm>
            <a:off x="675564" y="1473956"/>
            <a:ext cx="8011236" cy="4154984"/>
          </a:xfrm>
          <a:prstGeom prst="rect">
            <a:avLst/>
          </a:prstGeom>
        </p:spPr>
        <p:txBody>
          <a:bodyPr wrap="square">
            <a:spAutoFit/>
          </a:bodyPr>
          <a:lstStyle/>
          <a:p>
            <a:r>
              <a:rPr lang="en-US" sz="4400" dirty="0"/>
              <a:t>Merida was memorizing her spelling words.  She knew 3/8 of the words by heart, and she was doing well on another 1/5 of the words.  How much of her list did she have left to learn? </a:t>
            </a:r>
          </a:p>
        </p:txBody>
      </p:sp>
    </p:spTree>
    <p:extLst>
      <p:ext uri="{BB962C8B-B14F-4D97-AF65-F5344CB8AC3E}">
        <p14:creationId xmlns:p14="http://schemas.microsoft.com/office/powerpoint/2010/main" val="12509650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Subtracting </a:t>
            </a:r>
            <a:r>
              <a:rPr lang="en-US" sz="5400" b="1" dirty="0" smtClean="0"/>
              <a:t>Fractions – 500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
        <p:nvSpPr>
          <p:cNvPr id="3" name="Rectangle 2"/>
          <p:cNvSpPr/>
          <p:nvPr/>
        </p:nvSpPr>
        <p:spPr>
          <a:xfrm>
            <a:off x="2242548" y="1702091"/>
            <a:ext cx="4658904" cy="923330"/>
          </a:xfrm>
          <a:prstGeom prst="rect">
            <a:avLst/>
          </a:prstGeom>
        </p:spPr>
        <p:txBody>
          <a:bodyPr wrap="none">
            <a:spAutoFit/>
          </a:bodyPr>
          <a:lstStyle/>
          <a:p>
            <a:pPr algn="ctr"/>
            <a:r>
              <a:rPr lang="en-US" sz="5400" dirty="0"/>
              <a:t>17/40 of the list</a:t>
            </a:r>
          </a:p>
        </p:txBody>
      </p:sp>
    </p:spTree>
    <p:extLst>
      <p:ext uri="{BB962C8B-B14F-4D97-AF65-F5344CB8AC3E}">
        <p14:creationId xmlns:p14="http://schemas.microsoft.com/office/powerpoint/2010/main" val="28936253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Multiplying Fractions - 100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4524315"/>
          </a:xfrm>
          <a:prstGeom prst="rect">
            <a:avLst/>
          </a:prstGeom>
          <a:noFill/>
        </p:spPr>
        <p:txBody>
          <a:bodyPr wrap="square" rtlCol="0">
            <a:spAutoFit/>
          </a:bodyPr>
          <a:lstStyle/>
          <a:p>
            <a:r>
              <a:rPr lang="en-US" sz="4800" dirty="0" smtClean="0"/>
              <a:t>Indigo is packing snacks for a camping trip.  Each bag of dried fruit he packs weighs 1/3 of a pound.  He packs 7 bags of dried fruit.  How much do they weigh altogether? </a:t>
            </a:r>
            <a:endParaRPr lang="en-US" sz="4800" dirty="0"/>
          </a:p>
        </p:txBody>
      </p:sp>
    </p:spTree>
    <p:extLst>
      <p:ext uri="{BB962C8B-B14F-4D97-AF65-F5344CB8AC3E}">
        <p14:creationId xmlns:p14="http://schemas.microsoft.com/office/powerpoint/2010/main" val="34311994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Multiplying </a:t>
            </a:r>
            <a:r>
              <a:rPr lang="en-US" sz="5400" b="1" dirty="0" smtClean="0"/>
              <a:t>Fractions – 100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707886"/>
          </a:xfrm>
          <a:prstGeom prst="rect">
            <a:avLst/>
          </a:prstGeom>
          <a:noFill/>
        </p:spPr>
        <p:txBody>
          <a:bodyPr wrap="square" rtlCol="0">
            <a:spAutoFit/>
          </a:bodyPr>
          <a:lstStyle/>
          <a:p>
            <a:pPr algn="ctr"/>
            <a:r>
              <a:rPr lang="en-US" sz="4000" dirty="0" smtClean="0"/>
              <a:t>7/3 pounds		or		2 and 1/3 pounds</a:t>
            </a:r>
            <a:endParaRPr lang="en-US" sz="40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18655743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Multiplying Fractions - </a:t>
            </a:r>
            <a:r>
              <a:rPr lang="en-US" sz="5400" b="1" dirty="0" smtClean="0"/>
              <a:t>200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4524315"/>
          </a:xfrm>
          <a:prstGeom prst="rect">
            <a:avLst/>
          </a:prstGeom>
          <a:noFill/>
        </p:spPr>
        <p:txBody>
          <a:bodyPr wrap="square" rtlCol="0">
            <a:spAutoFit/>
          </a:bodyPr>
          <a:lstStyle/>
          <a:p>
            <a:r>
              <a:rPr lang="en-US" sz="4800" dirty="0" err="1" smtClean="0"/>
              <a:t>Kadisha</a:t>
            </a:r>
            <a:r>
              <a:rPr lang="en-US" sz="4800" dirty="0" smtClean="0"/>
              <a:t> had ½ of a pan of brownies.  She shared them with her brother evenly.  How much of the pan of brownies did she and her brother each eat?</a:t>
            </a:r>
            <a:endParaRPr lang="en-US" sz="4800" dirty="0"/>
          </a:p>
        </p:txBody>
      </p:sp>
    </p:spTree>
    <p:extLst>
      <p:ext uri="{BB962C8B-B14F-4D97-AF65-F5344CB8AC3E}">
        <p14:creationId xmlns:p14="http://schemas.microsoft.com/office/powerpoint/2010/main" val="30448748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Multiplying Fractions– </a:t>
            </a:r>
            <a:r>
              <a:rPr lang="en-US" sz="5400" b="1" dirty="0" smtClean="0"/>
              <a:t>200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1107996"/>
          </a:xfrm>
          <a:prstGeom prst="rect">
            <a:avLst/>
          </a:prstGeom>
          <a:noFill/>
        </p:spPr>
        <p:txBody>
          <a:bodyPr wrap="square" rtlCol="0">
            <a:spAutoFit/>
          </a:bodyPr>
          <a:lstStyle/>
          <a:p>
            <a:pPr algn="ctr"/>
            <a:r>
              <a:rPr lang="en-US" sz="6600" dirty="0" smtClean="0"/>
              <a:t>¼ a pan of brownies</a:t>
            </a:r>
            <a:endParaRPr lang="en-US" sz="66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5384055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Multiplying Fractions - </a:t>
            </a:r>
            <a:r>
              <a:rPr lang="en-US" sz="5400" b="1" dirty="0" smtClean="0"/>
              <a:t>300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4524315"/>
          </a:xfrm>
          <a:prstGeom prst="rect">
            <a:avLst/>
          </a:prstGeom>
          <a:noFill/>
        </p:spPr>
        <p:txBody>
          <a:bodyPr wrap="square" rtlCol="0">
            <a:spAutoFit/>
          </a:bodyPr>
          <a:lstStyle/>
          <a:p>
            <a:r>
              <a:rPr lang="en-US" sz="4800" dirty="0" smtClean="0"/>
              <a:t>2/3 of the ice-cream flavors had chocolate in them.  ½ of these flavors also included nuts.  What fraction of all of the ice-cream flavors had both chocolate and nuts?</a:t>
            </a:r>
            <a:endParaRPr lang="en-US" sz="4800" dirty="0"/>
          </a:p>
        </p:txBody>
      </p:sp>
    </p:spTree>
    <p:extLst>
      <p:ext uri="{BB962C8B-B14F-4D97-AF65-F5344CB8AC3E}">
        <p14:creationId xmlns:p14="http://schemas.microsoft.com/office/powerpoint/2010/main" val="335775123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Multiplying </a:t>
            </a:r>
            <a:r>
              <a:rPr lang="en-US" sz="5400" b="1" dirty="0" smtClean="0"/>
              <a:t>Fractions – 300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1107996"/>
          </a:xfrm>
          <a:prstGeom prst="rect">
            <a:avLst/>
          </a:prstGeom>
          <a:noFill/>
        </p:spPr>
        <p:txBody>
          <a:bodyPr wrap="square" rtlCol="0">
            <a:spAutoFit/>
          </a:bodyPr>
          <a:lstStyle/>
          <a:p>
            <a:pPr algn="ctr"/>
            <a:r>
              <a:rPr lang="en-US" sz="6600" dirty="0" smtClean="0"/>
              <a:t>2/6 		or			1/3</a:t>
            </a:r>
            <a:endParaRPr lang="en-US" sz="66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28103930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Multiplying Fractions - </a:t>
            </a:r>
            <a:r>
              <a:rPr lang="en-US" sz="5400" b="1" dirty="0" smtClean="0"/>
              <a:t>400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3785652"/>
          </a:xfrm>
          <a:prstGeom prst="rect">
            <a:avLst/>
          </a:prstGeom>
          <a:noFill/>
        </p:spPr>
        <p:txBody>
          <a:bodyPr wrap="square" rtlCol="0">
            <a:spAutoFit/>
          </a:bodyPr>
          <a:lstStyle/>
          <a:p>
            <a:r>
              <a:rPr lang="en-US" sz="4800" dirty="0" smtClean="0"/>
              <a:t>Isaac was delivering newspapers on his route.  Every 3/8 of mile, he delivers a paper.  He delivers 20 papers.  How many miles did he travel?</a:t>
            </a:r>
            <a:endParaRPr lang="en-US" sz="4800" dirty="0"/>
          </a:p>
        </p:txBody>
      </p:sp>
    </p:spTree>
    <p:extLst>
      <p:ext uri="{BB962C8B-B14F-4D97-AF65-F5344CB8AC3E}">
        <p14:creationId xmlns:p14="http://schemas.microsoft.com/office/powerpoint/2010/main" val="11654534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Mixed Numbers – 100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707886"/>
          </a:xfrm>
          <a:prstGeom prst="rect">
            <a:avLst/>
          </a:prstGeom>
          <a:noFill/>
        </p:spPr>
        <p:txBody>
          <a:bodyPr wrap="square" rtlCol="0">
            <a:spAutoFit/>
          </a:bodyPr>
          <a:lstStyle/>
          <a:p>
            <a:r>
              <a:rPr lang="en-US" sz="4000" dirty="0" smtClean="0"/>
              <a:t>2 and 2/6		or			2 and 1/3</a:t>
            </a:r>
            <a:endParaRPr lang="en-US" sz="40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295637731"/>
              </p:ext>
            </p:extLst>
          </p:nvPr>
        </p:nvGraphicFramePr>
        <p:xfrm>
          <a:off x="650543" y="2509520"/>
          <a:ext cx="6719250" cy="3372666"/>
        </p:xfrm>
        <a:graphic>
          <a:graphicData uri="http://schemas.openxmlformats.org/drawingml/2006/table">
            <a:tbl>
              <a:tblPr firstRow="1" bandRow="1">
                <a:tableStyleId>{2D5ABB26-0587-4C30-8999-92F81FD0307C}</a:tableStyleId>
              </a:tblPr>
              <a:tblGrid>
                <a:gridCol w="1119875"/>
                <a:gridCol w="1119875"/>
                <a:gridCol w="1119875"/>
                <a:gridCol w="1119875"/>
                <a:gridCol w="1119875"/>
                <a:gridCol w="1119875"/>
              </a:tblGrid>
              <a:tr h="112422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112422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2422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272090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Multiplying Fractions– </a:t>
            </a:r>
            <a:r>
              <a:rPr lang="en-US" sz="5400" b="1" dirty="0" smtClean="0"/>
              <a:t>400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3416320"/>
          </a:xfrm>
          <a:prstGeom prst="rect">
            <a:avLst/>
          </a:prstGeom>
          <a:noFill/>
        </p:spPr>
        <p:txBody>
          <a:bodyPr wrap="square" rtlCol="0">
            <a:spAutoFit/>
          </a:bodyPr>
          <a:lstStyle/>
          <a:p>
            <a:pPr algn="ctr"/>
            <a:r>
              <a:rPr lang="en-US" sz="7200" dirty="0" smtClean="0"/>
              <a:t>60/8 miles		or			</a:t>
            </a:r>
          </a:p>
          <a:p>
            <a:pPr algn="ctr"/>
            <a:r>
              <a:rPr lang="en-US" sz="7200" dirty="0" smtClean="0"/>
              <a:t>7 and 4/8	miles	or		</a:t>
            </a:r>
          </a:p>
          <a:p>
            <a:pPr algn="ctr"/>
            <a:r>
              <a:rPr lang="en-US" sz="7200" dirty="0" smtClean="0"/>
              <a:t>7 and ½ miles</a:t>
            </a:r>
            <a:endParaRPr lang="en-US" sz="72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23878544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Multiplying Fractions - </a:t>
            </a:r>
            <a:r>
              <a:rPr lang="en-US" sz="5400" b="1" dirty="0" smtClean="0"/>
              <a:t>500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4401205"/>
          </a:xfrm>
          <a:prstGeom prst="rect">
            <a:avLst/>
          </a:prstGeom>
          <a:noFill/>
        </p:spPr>
        <p:txBody>
          <a:bodyPr wrap="square" rtlCol="0">
            <a:spAutoFit/>
          </a:bodyPr>
          <a:lstStyle/>
          <a:p>
            <a:r>
              <a:rPr lang="en-US" sz="4000" dirty="0" smtClean="0"/>
              <a:t>Jamison is a book collector.  He has 7/8 of his books on shelves and 1/8 of his books in boxes.  ¼ of the books on shelves are picture books.  ½ of the books are non-fiction.  What fraction of his books are picture books on shelves?</a:t>
            </a:r>
            <a:endParaRPr lang="en-US" sz="4000" dirty="0"/>
          </a:p>
        </p:txBody>
      </p:sp>
    </p:spTree>
    <p:extLst>
      <p:ext uri="{BB962C8B-B14F-4D97-AF65-F5344CB8AC3E}">
        <p14:creationId xmlns:p14="http://schemas.microsoft.com/office/powerpoint/2010/main" val="32330244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Multiplying </a:t>
            </a:r>
            <a:r>
              <a:rPr lang="en-US" sz="5400" b="1" dirty="0" smtClean="0"/>
              <a:t>Fractions – 500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1107996"/>
          </a:xfrm>
          <a:prstGeom prst="rect">
            <a:avLst/>
          </a:prstGeom>
          <a:noFill/>
        </p:spPr>
        <p:txBody>
          <a:bodyPr wrap="square" rtlCol="0">
            <a:spAutoFit/>
          </a:bodyPr>
          <a:lstStyle/>
          <a:p>
            <a:pPr algn="ctr"/>
            <a:r>
              <a:rPr lang="en-US" sz="6600" dirty="0" smtClean="0"/>
              <a:t>7/32 of his books</a:t>
            </a:r>
            <a:endParaRPr lang="en-US" sz="66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17387050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Dividing Fractions - 100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5078313"/>
          </a:xfrm>
          <a:prstGeom prst="rect">
            <a:avLst/>
          </a:prstGeom>
          <a:noFill/>
        </p:spPr>
        <p:txBody>
          <a:bodyPr wrap="square" rtlCol="0">
            <a:spAutoFit/>
          </a:bodyPr>
          <a:lstStyle/>
          <a:p>
            <a:r>
              <a:rPr lang="en-US" sz="5400" dirty="0" smtClean="0"/>
              <a:t>It takes ¼ cup of mix to make a mug of hot chocolate.  How many mugs of hot chocolate can you make with 3 and ½ cups of mix?</a:t>
            </a:r>
            <a:endParaRPr lang="en-US" sz="5400" dirty="0"/>
          </a:p>
        </p:txBody>
      </p:sp>
    </p:spTree>
    <p:extLst>
      <p:ext uri="{BB962C8B-B14F-4D97-AF65-F5344CB8AC3E}">
        <p14:creationId xmlns:p14="http://schemas.microsoft.com/office/powerpoint/2010/main" val="37547189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Dividing Fractions– </a:t>
            </a:r>
            <a:r>
              <a:rPr lang="en-US" sz="5400" b="1" dirty="0" smtClean="0"/>
              <a:t>100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1323439"/>
          </a:xfrm>
          <a:prstGeom prst="rect">
            <a:avLst/>
          </a:prstGeom>
          <a:noFill/>
        </p:spPr>
        <p:txBody>
          <a:bodyPr wrap="square" rtlCol="0">
            <a:spAutoFit/>
          </a:bodyPr>
          <a:lstStyle/>
          <a:p>
            <a:pPr algn="ctr"/>
            <a:r>
              <a:rPr lang="en-US" sz="8000" dirty="0" smtClean="0"/>
              <a:t>14 mugs</a:t>
            </a:r>
            <a:endParaRPr lang="en-US" sz="80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0431716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Dividing Fractions - </a:t>
            </a:r>
            <a:r>
              <a:rPr lang="en-US" sz="5400" b="1" dirty="0" smtClean="0"/>
              <a:t>200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3785652"/>
          </a:xfrm>
          <a:prstGeom prst="rect">
            <a:avLst/>
          </a:prstGeom>
          <a:noFill/>
        </p:spPr>
        <p:txBody>
          <a:bodyPr wrap="square" rtlCol="0">
            <a:spAutoFit/>
          </a:bodyPr>
          <a:lstStyle/>
          <a:p>
            <a:r>
              <a:rPr lang="en-US" sz="4800" dirty="0"/>
              <a:t>Saffron is putting her books on a new book shelf.  Each book is 1/16 of a foot wide.  How many books can she fit on a 3 foot wide shelf?</a:t>
            </a:r>
          </a:p>
        </p:txBody>
      </p:sp>
    </p:spTree>
    <p:extLst>
      <p:ext uri="{BB962C8B-B14F-4D97-AF65-F5344CB8AC3E}">
        <p14:creationId xmlns:p14="http://schemas.microsoft.com/office/powerpoint/2010/main" val="26672087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Dividing </a:t>
            </a:r>
            <a:r>
              <a:rPr lang="en-US" sz="5400" b="1" dirty="0" smtClean="0"/>
              <a:t>Fractions – 200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1446550"/>
          </a:xfrm>
          <a:prstGeom prst="rect">
            <a:avLst/>
          </a:prstGeom>
          <a:noFill/>
        </p:spPr>
        <p:txBody>
          <a:bodyPr wrap="square" rtlCol="0">
            <a:spAutoFit/>
          </a:bodyPr>
          <a:lstStyle/>
          <a:p>
            <a:pPr algn="ctr"/>
            <a:r>
              <a:rPr lang="en-US" sz="8800" dirty="0" smtClean="0"/>
              <a:t>48 books</a:t>
            </a:r>
            <a:endParaRPr lang="en-US" sz="88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10785848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Dividing Fractions - </a:t>
            </a:r>
            <a:r>
              <a:rPr lang="en-US" sz="5400" b="1" dirty="0" smtClean="0"/>
              <a:t>300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 name="TextBox 3"/>
          <p:cNvSpPr txBox="1"/>
          <p:nvPr/>
        </p:nvSpPr>
        <p:spPr>
          <a:xfrm>
            <a:off x="457200" y="1740387"/>
            <a:ext cx="8229600" cy="4247317"/>
          </a:xfrm>
          <a:prstGeom prst="rect">
            <a:avLst/>
          </a:prstGeom>
          <a:noFill/>
        </p:spPr>
        <p:txBody>
          <a:bodyPr wrap="square" rtlCol="0">
            <a:spAutoFit/>
          </a:bodyPr>
          <a:lstStyle/>
          <a:p>
            <a:r>
              <a:rPr lang="en-US" sz="5400" dirty="0" smtClean="0"/>
              <a:t>Tanner is knitting beanies for his friends.  He can knit 2/3 of a beanie each day.  How many days will it take him to complete 12 beanies?</a:t>
            </a:r>
            <a:endParaRPr lang="en-US" sz="5400" dirty="0"/>
          </a:p>
        </p:txBody>
      </p:sp>
    </p:spTree>
    <p:extLst>
      <p:ext uri="{BB962C8B-B14F-4D97-AF65-F5344CB8AC3E}">
        <p14:creationId xmlns:p14="http://schemas.microsoft.com/office/powerpoint/2010/main" val="17435948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Dividing </a:t>
            </a:r>
            <a:r>
              <a:rPr lang="en-US" sz="5400" b="1" dirty="0" smtClean="0"/>
              <a:t>Fractions – 300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1323439"/>
          </a:xfrm>
          <a:prstGeom prst="rect">
            <a:avLst/>
          </a:prstGeom>
          <a:noFill/>
        </p:spPr>
        <p:txBody>
          <a:bodyPr wrap="square" rtlCol="0">
            <a:spAutoFit/>
          </a:bodyPr>
          <a:lstStyle/>
          <a:p>
            <a:pPr algn="ctr"/>
            <a:r>
              <a:rPr lang="en-US" sz="8000" dirty="0" smtClean="0"/>
              <a:t>18 days</a:t>
            </a:r>
            <a:endParaRPr lang="en-US" sz="80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3891107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Dividing Fractions - </a:t>
            </a:r>
            <a:r>
              <a:rPr lang="en-US" sz="5400" b="1" dirty="0" smtClean="0"/>
              <a:t>400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4524315"/>
          </a:xfrm>
          <a:prstGeom prst="rect">
            <a:avLst/>
          </a:prstGeom>
          <a:noFill/>
        </p:spPr>
        <p:txBody>
          <a:bodyPr wrap="square" rtlCol="0">
            <a:spAutoFit/>
          </a:bodyPr>
          <a:lstStyle/>
          <a:p>
            <a:r>
              <a:rPr lang="en-US" sz="4800" dirty="0"/>
              <a:t>Poppy is making bookmarks from ribbon.  She has a spool of ribbon that is 7/8 of a yard long.  Each bookmark uses 1/24 of a yard.  How many bookmarks can Poppy make?</a:t>
            </a:r>
          </a:p>
        </p:txBody>
      </p:sp>
    </p:spTree>
    <p:extLst>
      <p:ext uri="{BB962C8B-B14F-4D97-AF65-F5344CB8AC3E}">
        <p14:creationId xmlns:p14="http://schemas.microsoft.com/office/powerpoint/2010/main" val="34816423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Mixed Numbers - </a:t>
            </a:r>
            <a:r>
              <a:rPr lang="en-US" sz="5400" b="1" dirty="0" smtClean="0"/>
              <a:t>200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523220"/>
          </a:xfrm>
          <a:prstGeom prst="rect">
            <a:avLst/>
          </a:prstGeom>
          <a:noFill/>
        </p:spPr>
        <p:txBody>
          <a:bodyPr wrap="square" rtlCol="0">
            <a:spAutoFit/>
          </a:bodyPr>
          <a:lstStyle/>
          <a:p>
            <a:r>
              <a:rPr lang="en-US" sz="2800" dirty="0" smtClean="0"/>
              <a:t>What mixed number is shown below?</a:t>
            </a:r>
            <a:endParaRPr lang="en-US" sz="2800" dirty="0"/>
          </a:p>
        </p:txBody>
      </p:sp>
      <p:graphicFrame>
        <p:nvGraphicFramePr>
          <p:cNvPr id="3" name="Table 2"/>
          <p:cNvGraphicFramePr>
            <a:graphicFrameLocks noGrp="1"/>
          </p:cNvGraphicFramePr>
          <p:nvPr>
            <p:extLst>
              <p:ext uri="{D42A27DB-BD31-4B8C-83A1-F6EECF244321}">
                <p14:modId xmlns:p14="http://schemas.microsoft.com/office/powerpoint/2010/main" val="1539642041"/>
              </p:ext>
            </p:extLst>
          </p:nvPr>
        </p:nvGraphicFramePr>
        <p:xfrm>
          <a:off x="623248" y="2461525"/>
          <a:ext cx="7674590" cy="3584432"/>
        </p:xfrm>
        <a:graphic>
          <a:graphicData uri="http://schemas.openxmlformats.org/drawingml/2006/table">
            <a:tbl>
              <a:tblPr firstRow="1" bandRow="1">
                <a:tableStyleId>{2D5ABB26-0587-4C30-8999-92F81FD0307C}</a:tableStyleId>
              </a:tblPr>
              <a:tblGrid>
                <a:gridCol w="1534918"/>
                <a:gridCol w="1534918"/>
                <a:gridCol w="1534918"/>
                <a:gridCol w="1534918"/>
                <a:gridCol w="1534918"/>
              </a:tblGrid>
              <a:tr h="89610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896108">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89610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896108">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086600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Dividing Fractions– </a:t>
            </a:r>
            <a:r>
              <a:rPr lang="en-US" sz="5400" b="1" dirty="0" smtClean="0"/>
              <a:t>400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1200329"/>
          </a:xfrm>
          <a:prstGeom prst="rect">
            <a:avLst/>
          </a:prstGeom>
          <a:noFill/>
        </p:spPr>
        <p:txBody>
          <a:bodyPr wrap="square" rtlCol="0">
            <a:spAutoFit/>
          </a:bodyPr>
          <a:lstStyle/>
          <a:p>
            <a:pPr algn="ctr"/>
            <a:r>
              <a:rPr lang="en-US" sz="7200" dirty="0" smtClean="0"/>
              <a:t>21 bookmarks</a:t>
            </a:r>
            <a:endParaRPr lang="en-US" sz="72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4569527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Dividing Fractions - </a:t>
            </a:r>
            <a:r>
              <a:rPr lang="en-US" sz="5400" b="1" dirty="0" smtClean="0"/>
              <a:t>500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4154984"/>
          </a:xfrm>
          <a:prstGeom prst="rect">
            <a:avLst/>
          </a:prstGeom>
          <a:noFill/>
        </p:spPr>
        <p:txBody>
          <a:bodyPr wrap="square" rtlCol="0">
            <a:spAutoFit/>
          </a:bodyPr>
          <a:lstStyle/>
          <a:p>
            <a:r>
              <a:rPr lang="en-US" sz="4400" dirty="0" smtClean="0"/>
              <a:t>Quinn’s bakery sells packages of cookie dough in bags which weigh 3 and 1/8 pound.  How many packages of cookie dough do you need in you want 18 and 3/4 pounds of dough?</a:t>
            </a:r>
            <a:endParaRPr lang="en-US" sz="4400" dirty="0"/>
          </a:p>
        </p:txBody>
      </p:sp>
    </p:spTree>
    <p:extLst>
      <p:ext uri="{BB962C8B-B14F-4D97-AF65-F5344CB8AC3E}">
        <p14:creationId xmlns:p14="http://schemas.microsoft.com/office/powerpoint/2010/main" val="352119775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Dividing </a:t>
            </a:r>
            <a:r>
              <a:rPr lang="en-US" sz="5400" b="1" dirty="0" smtClean="0"/>
              <a:t>Fractions – 500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1323439"/>
          </a:xfrm>
          <a:prstGeom prst="rect">
            <a:avLst/>
          </a:prstGeom>
          <a:noFill/>
        </p:spPr>
        <p:txBody>
          <a:bodyPr wrap="square" rtlCol="0">
            <a:spAutoFit/>
          </a:bodyPr>
          <a:lstStyle/>
          <a:p>
            <a:pPr algn="ctr"/>
            <a:r>
              <a:rPr lang="en-US" sz="8000" dirty="0" smtClean="0"/>
              <a:t>6 packages</a:t>
            </a:r>
            <a:endParaRPr lang="en-US" sz="80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42819403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FINAL JEOPARDY</a:t>
            </a:r>
            <a:endParaRPr lang="en-US" sz="6000" b="1" dirty="0"/>
          </a:p>
        </p:txBody>
      </p:sp>
      <p:sp>
        <p:nvSpPr>
          <p:cNvPr id="4" name="TextBox 3"/>
          <p:cNvSpPr txBox="1"/>
          <p:nvPr/>
        </p:nvSpPr>
        <p:spPr>
          <a:xfrm>
            <a:off x="814668" y="2740513"/>
            <a:ext cx="7526548" cy="830997"/>
          </a:xfrm>
          <a:prstGeom prst="rect">
            <a:avLst/>
          </a:prstGeom>
          <a:noFill/>
        </p:spPr>
        <p:txBody>
          <a:bodyPr wrap="none" rtlCol="0">
            <a:spAutoFit/>
          </a:bodyPr>
          <a:lstStyle/>
          <a:p>
            <a:pPr algn="ctr"/>
            <a:r>
              <a:rPr lang="en-US" sz="4800" dirty="0" smtClean="0"/>
              <a:t>CATEGORY: </a:t>
            </a:r>
            <a:r>
              <a:rPr lang="en-US" sz="4800" dirty="0" smtClean="0"/>
              <a:t>Dividing Fractions</a:t>
            </a:r>
            <a:endParaRPr lang="en-US" sz="4800" dirty="0"/>
          </a:p>
        </p:txBody>
      </p:sp>
      <p:sp>
        <p:nvSpPr>
          <p:cNvPr id="7" name="Frame 6"/>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4926379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FINAL JEOPARDY</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954107"/>
          </a:xfrm>
          <a:prstGeom prst="rect">
            <a:avLst/>
          </a:prstGeom>
          <a:noFill/>
        </p:spPr>
        <p:txBody>
          <a:bodyPr wrap="square" rtlCol="0">
            <a:spAutoFit/>
          </a:bodyPr>
          <a:lstStyle/>
          <a:p>
            <a:r>
              <a:rPr lang="en-US" sz="2800" dirty="0" smtClean="0"/>
              <a:t>Write a number sentence to match the following visual model.</a:t>
            </a:r>
            <a:endParaRPr lang="en-US" sz="2800" dirty="0"/>
          </a:p>
        </p:txBody>
      </p:sp>
      <p:pic>
        <p:nvPicPr>
          <p:cNvPr id="8" name="Jeopardy (Think 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60867" y="5915377"/>
            <a:ext cx="812800" cy="8128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512189930"/>
              </p:ext>
            </p:extLst>
          </p:nvPr>
        </p:nvGraphicFramePr>
        <p:xfrm>
          <a:off x="718782" y="3430516"/>
          <a:ext cx="7729180" cy="704756"/>
        </p:xfrm>
        <a:graphic>
          <a:graphicData uri="http://schemas.openxmlformats.org/drawingml/2006/table">
            <a:tbl>
              <a:tblPr firstRow="1" bandRow="1">
                <a:tableStyleId>{5C22544A-7EE6-4342-B048-85BDC9FD1C3A}</a:tableStyleId>
              </a:tblPr>
              <a:tblGrid>
                <a:gridCol w="772918"/>
                <a:gridCol w="772918"/>
                <a:gridCol w="772918"/>
                <a:gridCol w="772918"/>
                <a:gridCol w="772918"/>
                <a:gridCol w="772918"/>
                <a:gridCol w="772918"/>
                <a:gridCol w="772918"/>
                <a:gridCol w="772918"/>
                <a:gridCol w="772918"/>
              </a:tblGrid>
              <a:tr h="704756">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6" name="Rectangle 5"/>
          <p:cNvSpPr/>
          <p:nvPr/>
        </p:nvSpPr>
        <p:spPr>
          <a:xfrm>
            <a:off x="457200" y="4135272"/>
            <a:ext cx="535723"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0</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a:off x="3571164" y="4135272"/>
            <a:ext cx="5357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1</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0" name="Rectangle 9"/>
          <p:cNvSpPr/>
          <p:nvPr/>
        </p:nvSpPr>
        <p:spPr>
          <a:xfrm>
            <a:off x="6659563" y="4135272"/>
            <a:ext cx="5357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2</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7" name="Curved Down Arrow 6"/>
          <p:cNvSpPr/>
          <p:nvPr/>
        </p:nvSpPr>
        <p:spPr>
          <a:xfrm>
            <a:off x="725061" y="2694494"/>
            <a:ext cx="2441220" cy="594616"/>
          </a:xfrm>
          <a:prstGeom prst="curved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schemeClr val="tx1"/>
              </a:solidFill>
            </a:endParaRPr>
          </a:p>
        </p:txBody>
      </p:sp>
      <p:sp>
        <p:nvSpPr>
          <p:cNvPr id="11" name="Curved Down Arrow 10"/>
          <p:cNvSpPr/>
          <p:nvPr/>
        </p:nvSpPr>
        <p:spPr>
          <a:xfrm>
            <a:off x="3033807" y="2694494"/>
            <a:ext cx="2441220" cy="594616"/>
          </a:xfrm>
          <a:prstGeom prst="curved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schemeClr val="tx1"/>
              </a:solidFill>
            </a:endParaRPr>
          </a:p>
        </p:txBody>
      </p:sp>
      <p:sp>
        <p:nvSpPr>
          <p:cNvPr id="12" name="Curved Down Arrow 11"/>
          <p:cNvSpPr/>
          <p:nvPr/>
        </p:nvSpPr>
        <p:spPr>
          <a:xfrm>
            <a:off x="5342553" y="2702269"/>
            <a:ext cx="2441220" cy="594616"/>
          </a:xfrm>
          <a:prstGeom prst="curved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7022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66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FINAL JEOPARDY</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3477875"/>
          </a:xfrm>
          <a:prstGeom prst="rect">
            <a:avLst/>
          </a:prstGeom>
          <a:noFill/>
        </p:spPr>
        <p:txBody>
          <a:bodyPr wrap="square" rtlCol="0">
            <a:spAutoFit/>
          </a:bodyPr>
          <a:lstStyle/>
          <a:p>
            <a:r>
              <a:rPr lang="en-US" sz="4400" dirty="0" smtClean="0"/>
              <a:t>2 and ¼ divided by ¾.</a:t>
            </a:r>
          </a:p>
          <a:p>
            <a:endParaRPr lang="en-US" sz="4400" dirty="0"/>
          </a:p>
          <a:p>
            <a:r>
              <a:rPr lang="en-US" sz="4400" dirty="0" smtClean="0"/>
              <a:t>I had 2 and ¼ pounds of flour.  How many scoops of ¾ can I get from this amount of flour?</a:t>
            </a:r>
            <a:endParaRPr lang="en-US" sz="4400" dirty="0"/>
          </a:p>
        </p:txBody>
      </p:sp>
    </p:spTree>
    <p:extLst>
      <p:ext uri="{BB962C8B-B14F-4D97-AF65-F5344CB8AC3E}">
        <p14:creationId xmlns:p14="http://schemas.microsoft.com/office/powerpoint/2010/main" val="9416452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Mixed </a:t>
            </a:r>
            <a:r>
              <a:rPr lang="en-US" sz="5400" b="1" dirty="0" smtClean="0"/>
              <a:t>Numbers – 200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438407"/>
            <a:ext cx="8229600" cy="1015663"/>
          </a:xfrm>
          <a:prstGeom prst="rect">
            <a:avLst/>
          </a:prstGeom>
          <a:noFill/>
        </p:spPr>
        <p:txBody>
          <a:bodyPr wrap="square" rtlCol="0">
            <a:spAutoFit/>
          </a:bodyPr>
          <a:lstStyle/>
          <a:p>
            <a:pPr algn="ctr"/>
            <a:r>
              <a:rPr lang="en-US" sz="6000" dirty="0" smtClean="0"/>
              <a:t>4 and ¾ </a:t>
            </a:r>
            <a:endParaRPr lang="en-US" sz="60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996523907"/>
              </p:ext>
            </p:extLst>
          </p:nvPr>
        </p:nvGraphicFramePr>
        <p:xfrm>
          <a:off x="623248" y="2461525"/>
          <a:ext cx="7674590" cy="3584432"/>
        </p:xfrm>
        <a:graphic>
          <a:graphicData uri="http://schemas.openxmlformats.org/drawingml/2006/table">
            <a:tbl>
              <a:tblPr firstRow="1" bandRow="1">
                <a:tableStyleId>{2D5ABB26-0587-4C30-8999-92F81FD0307C}</a:tableStyleId>
              </a:tblPr>
              <a:tblGrid>
                <a:gridCol w="1534918"/>
                <a:gridCol w="1534918"/>
                <a:gridCol w="1534918"/>
                <a:gridCol w="1534918"/>
                <a:gridCol w="1534918"/>
              </a:tblGrid>
              <a:tr h="89610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896108">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89610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896108">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693900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Mixed Numbers </a:t>
            </a:r>
            <a:r>
              <a:rPr lang="en-US" sz="5400" b="1" dirty="0" smtClean="0"/>
              <a:t>- 300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2123658"/>
          </a:xfrm>
          <a:prstGeom prst="rect">
            <a:avLst/>
          </a:prstGeom>
          <a:noFill/>
        </p:spPr>
        <p:txBody>
          <a:bodyPr wrap="square" rtlCol="0">
            <a:spAutoFit/>
          </a:bodyPr>
          <a:lstStyle/>
          <a:p>
            <a:pPr algn="ctr"/>
            <a:r>
              <a:rPr lang="en-US" sz="6600" dirty="0" smtClean="0"/>
              <a:t>What mixed number is equal to 8/3?</a:t>
            </a:r>
            <a:endParaRPr lang="en-US" sz="6600" dirty="0"/>
          </a:p>
        </p:txBody>
      </p:sp>
    </p:spTree>
    <p:extLst>
      <p:ext uri="{BB962C8B-B14F-4D97-AF65-F5344CB8AC3E}">
        <p14:creationId xmlns:p14="http://schemas.microsoft.com/office/powerpoint/2010/main" val="13086600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Mixed </a:t>
            </a:r>
            <a:r>
              <a:rPr lang="en-US" sz="5400" b="1" dirty="0" smtClean="0"/>
              <a:t>Numbers – 300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1107996"/>
          </a:xfrm>
          <a:prstGeom prst="rect">
            <a:avLst/>
          </a:prstGeom>
          <a:noFill/>
        </p:spPr>
        <p:txBody>
          <a:bodyPr wrap="square" rtlCol="0">
            <a:spAutoFit/>
          </a:bodyPr>
          <a:lstStyle/>
          <a:p>
            <a:pPr algn="ctr"/>
            <a:r>
              <a:rPr lang="en-US" sz="6600" dirty="0" smtClean="0"/>
              <a:t>2 and 2/3</a:t>
            </a:r>
            <a:endParaRPr lang="en-US" sz="66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098070448"/>
              </p:ext>
            </p:extLst>
          </p:nvPr>
        </p:nvGraphicFramePr>
        <p:xfrm>
          <a:off x="1073624" y="3075675"/>
          <a:ext cx="7360692" cy="2670033"/>
        </p:xfrm>
        <a:graphic>
          <a:graphicData uri="http://schemas.openxmlformats.org/drawingml/2006/table">
            <a:tbl>
              <a:tblPr firstRow="1" bandRow="1">
                <a:tableStyleId>{5940675A-B579-460E-94D1-54222C63F5DA}</a:tableStyleId>
              </a:tblPr>
              <a:tblGrid>
                <a:gridCol w="2453564"/>
                <a:gridCol w="2453564"/>
                <a:gridCol w="2453564"/>
              </a:tblGrid>
              <a:tr h="890011">
                <a:tc>
                  <a:txBody>
                    <a:bodyPr/>
                    <a:lstStyle/>
                    <a:p>
                      <a:endParaRPr lang="en-US" dirty="0"/>
                    </a:p>
                  </a:txBody>
                  <a:tcPr>
                    <a:solidFill>
                      <a:srgbClr val="FFC000"/>
                    </a:solidFill>
                  </a:tcPr>
                </a:tc>
                <a:tc>
                  <a:txBody>
                    <a:bodyPr/>
                    <a:lstStyle/>
                    <a:p>
                      <a:endParaRPr lang="en-US" dirty="0"/>
                    </a:p>
                  </a:txBody>
                  <a:tcPr>
                    <a:solidFill>
                      <a:srgbClr val="92D050"/>
                    </a:solidFill>
                  </a:tcPr>
                </a:tc>
                <a:tc>
                  <a:txBody>
                    <a:bodyPr/>
                    <a:lstStyle/>
                    <a:p>
                      <a:endParaRPr lang="en-US" dirty="0"/>
                    </a:p>
                  </a:txBody>
                  <a:tcPr>
                    <a:solidFill>
                      <a:srgbClr val="00B0F0"/>
                    </a:solidFill>
                  </a:tcPr>
                </a:tc>
              </a:tr>
              <a:tr h="890011">
                <a:tc>
                  <a:txBody>
                    <a:bodyPr/>
                    <a:lstStyle/>
                    <a:p>
                      <a:endParaRPr lang="en-US" dirty="0"/>
                    </a:p>
                  </a:txBody>
                  <a:tcPr>
                    <a:solidFill>
                      <a:srgbClr val="FFC000"/>
                    </a:solidFill>
                  </a:tcPr>
                </a:tc>
                <a:tc>
                  <a:txBody>
                    <a:bodyPr/>
                    <a:lstStyle/>
                    <a:p>
                      <a:endParaRPr lang="en-US" dirty="0"/>
                    </a:p>
                  </a:txBody>
                  <a:tcPr>
                    <a:solidFill>
                      <a:srgbClr val="92D050"/>
                    </a:solidFill>
                  </a:tcPr>
                </a:tc>
                <a:tc>
                  <a:txBody>
                    <a:bodyPr/>
                    <a:lstStyle/>
                    <a:p>
                      <a:endParaRPr lang="en-US" dirty="0"/>
                    </a:p>
                  </a:txBody>
                  <a:tcPr>
                    <a:solidFill>
                      <a:srgbClr val="00B0F0"/>
                    </a:solidFill>
                  </a:tcPr>
                </a:tc>
              </a:tr>
              <a:tr h="890011">
                <a:tc>
                  <a:txBody>
                    <a:bodyPr/>
                    <a:lstStyle/>
                    <a:p>
                      <a:endParaRPr lang="en-US" dirty="0"/>
                    </a:p>
                  </a:txBody>
                  <a:tcPr>
                    <a:solidFill>
                      <a:srgbClr val="FFC000"/>
                    </a:solidFill>
                  </a:tcPr>
                </a:tc>
                <a:tc>
                  <a:txBody>
                    <a:bodyPr/>
                    <a:lstStyle/>
                    <a:p>
                      <a:endParaRPr lang="en-US" dirty="0"/>
                    </a:p>
                  </a:txBody>
                  <a:tcPr>
                    <a:solidFill>
                      <a:srgbClr val="92D050"/>
                    </a:solidFill>
                  </a:tcPr>
                </a:tc>
                <a:tc>
                  <a:txBody>
                    <a:bodyPr/>
                    <a:lstStyle/>
                    <a:p>
                      <a:endParaRPr lang="en-US" dirty="0"/>
                    </a:p>
                  </a:txBody>
                  <a:tcPr/>
                </a:tc>
              </a:tr>
            </a:tbl>
          </a:graphicData>
        </a:graphic>
      </p:graphicFrame>
    </p:spTree>
    <p:extLst>
      <p:ext uri="{BB962C8B-B14F-4D97-AF65-F5344CB8AC3E}">
        <p14:creationId xmlns:p14="http://schemas.microsoft.com/office/powerpoint/2010/main" val="30693900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Mixed Numbers </a:t>
            </a:r>
            <a:r>
              <a:rPr lang="en-US" sz="5400" b="1" dirty="0" smtClean="0"/>
              <a:t>- 400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1938992"/>
          </a:xfrm>
          <a:prstGeom prst="rect">
            <a:avLst/>
          </a:prstGeom>
          <a:noFill/>
        </p:spPr>
        <p:txBody>
          <a:bodyPr wrap="square" rtlCol="0">
            <a:spAutoFit/>
          </a:bodyPr>
          <a:lstStyle/>
          <a:p>
            <a:pPr algn="ctr"/>
            <a:r>
              <a:rPr lang="en-US" sz="6000" dirty="0" smtClean="0"/>
              <a:t>What mixed number is equal 12/9?</a:t>
            </a:r>
            <a:endParaRPr lang="en-US" sz="6000" dirty="0"/>
          </a:p>
        </p:txBody>
      </p:sp>
    </p:spTree>
    <p:extLst>
      <p:ext uri="{BB962C8B-B14F-4D97-AF65-F5344CB8AC3E}">
        <p14:creationId xmlns:p14="http://schemas.microsoft.com/office/powerpoint/2010/main" val="13086600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500"/>
      </a:hlink>
      <a:folHlink>
        <a:srgbClr val="AF9D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285</TotalTime>
  <Words>1216</Words>
  <Application>Microsoft Office PowerPoint</Application>
  <PresentationFormat>On-screen Show (4:3)</PresentationFormat>
  <Paragraphs>148</Paragraphs>
  <Slides>55</Slides>
  <Notes>1</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55</vt:i4>
      </vt:variant>
    </vt:vector>
  </HeadingPairs>
  <TitlesOfParts>
    <vt:vector size="58" baseType="lpstr">
      <vt:lpstr>Arial</vt:lpstr>
      <vt:lpstr>Calibri</vt:lpstr>
      <vt:lpstr>Office Theme</vt:lpstr>
      <vt:lpstr>PowerPoint Presentation</vt:lpstr>
      <vt:lpstr>PowerPoint Presentation</vt:lpstr>
      <vt:lpstr>Mixed Numbers - 100</vt:lpstr>
      <vt:lpstr>Mixed Numbers – 100</vt:lpstr>
      <vt:lpstr>Mixed Numbers - 200</vt:lpstr>
      <vt:lpstr>Mixed Numbers – 200</vt:lpstr>
      <vt:lpstr>Mixed Numbers - 300</vt:lpstr>
      <vt:lpstr>Mixed Numbers – 300</vt:lpstr>
      <vt:lpstr>Mixed Numbers - 400</vt:lpstr>
      <vt:lpstr>Mixed Numbers – 400</vt:lpstr>
      <vt:lpstr>Mixed Numbers - 500</vt:lpstr>
      <vt:lpstr>First Category – 500</vt:lpstr>
      <vt:lpstr>Adding Fractions - 100</vt:lpstr>
      <vt:lpstr>Adding Fractions – 100</vt:lpstr>
      <vt:lpstr>Adding Fractions  - 200</vt:lpstr>
      <vt:lpstr>Adding Fractions – 200</vt:lpstr>
      <vt:lpstr>Adding Fractions  - 300</vt:lpstr>
      <vt:lpstr>Adding Fractions – 300</vt:lpstr>
      <vt:lpstr>Adding Fractions  - 400</vt:lpstr>
      <vt:lpstr>Adding Fractions – 400</vt:lpstr>
      <vt:lpstr>Adding Fractions  - 500</vt:lpstr>
      <vt:lpstr>Adding Fractions – 500</vt:lpstr>
      <vt:lpstr>Subtracting Fractions - 100</vt:lpstr>
      <vt:lpstr>Subtracting Fractions – 100</vt:lpstr>
      <vt:lpstr>Subtracting Fractions  - 200</vt:lpstr>
      <vt:lpstr>Subtracting Fractions– 200</vt:lpstr>
      <vt:lpstr>Subtracting Fractions - 300</vt:lpstr>
      <vt:lpstr>Subtracting Fractions – 300</vt:lpstr>
      <vt:lpstr>Subtracting Fractions - 400</vt:lpstr>
      <vt:lpstr>Subtracting Fractions – 400</vt:lpstr>
      <vt:lpstr>Subtracting Fractions - 500</vt:lpstr>
      <vt:lpstr>Subtracting Fractions – 500</vt:lpstr>
      <vt:lpstr>Multiplying Fractions - 100</vt:lpstr>
      <vt:lpstr>Multiplying Fractions – 100</vt:lpstr>
      <vt:lpstr>Multiplying Fractions - 200</vt:lpstr>
      <vt:lpstr>Multiplying Fractions– 200</vt:lpstr>
      <vt:lpstr>Multiplying Fractions - 300</vt:lpstr>
      <vt:lpstr>Multiplying Fractions – 300</vt:lpstr>
      <vt:lpstr>Multiplying Fractions - 400</vt:lpstr>
      <vt:lpstr>Multiplying Fractions– 400</vt:lpstr>
      <vt:lpstr>Multiplying Fractions - 500</vt:lpstr>
      <vt:lpstr>Multiplying Fractions – 500</vt:lpstr>
      <vt:lpstr>Dividing Fractions - 100</vt:lpstr>
      <vt:lpstr>Dividing Fractions– 100</vt:lpstr>
      <vt:lpstr>Dividing Fractions - 200</vt:lpstr>
      <vt:lpstr>Dividing Fractions – 200</vt:lpstr>
      <vt:lpstr>Dividing Fractions - 300</vt:lpstr>
      <vt:lpstr>Dividing Fractions – 300</vt:lpstr>
      <vt:lpstr>Dividing Fractions - 400</vt:lpstr>
      <vt:lpstr>Dividing Fractions– 400</vt:lpstr>
      <vt:lpstr>Dividing Fractions - 500</vt:lpstr>
      <vt:lpstr>Dividing Fractions – 500</vt:lpstr>
      <vt:lpstr>FINAL JEOPARDY</vt:lpstr>
      <vt:lpstr>FINAL JEOPARDY</vt:lpstr>
      <vt:lpstr>FINAL JEOPARDY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Jared and Stephanie Speight</dc:creator>
  <cp:lastModifiedBy>Kiley Crill</cp:lastModifiedBy>
  <cp:revision>45</cp:revision>
  <dcterms:created xsi:type="dcterms:W3CDTF">2012-12-01T10:13:02Z</dcterms:created>
  <dcterms:modified xsi:type="dcterms:W3CDTF">2014-01-09T06:59:15Z</dcterms:modified>
</cp:coreProperties>
</file>