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Fantastic Fractions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Tapping into prior knowledge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70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number line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82650" y="2736752"/>
            <a:ext cx="8853778" cy="1287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25768" y="2202286"/>
            <a:ext cx="0" cy="11333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57906" y="334850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40749" y="33678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35004" y="2174555"/>
            <a:ext cx="6273607" cy="1173952"/>
            <a:chOff x="2635004" y="2174555"/>
            <a:chExt cx="6273607" cy="117395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635004" y="2202285"/>
              <a:ext cx="0" cy="113334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577310" y="2202284"/>
              <a:ext cx="0" cy="113334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4505458" y="2202283"/>
              <a:ext cx="893834" cy="1146224"/>
              <a:chOff x="6501683" y="3928052"/>
              <a:chExt cx="893834" cy="114622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6501683" y="3940935"/>
                <a:ext cx="0" cy="1133341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395517" y="3928052"/>
                <a:ext cx="0" cy="1133341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6293126" y="2189400"/>
              <a:ext cx="893834" cy="1146224"/>
              <a:chOff x="6501683" y="3928052"/>
              <a:chExt cx="893834" cy="1146224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6501683" y="3940935"/>
                <a:ext cx="0" cy="1133341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395517" y="3928052"/>
                <a:ext cx="0" cy="1133341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8014777" y="2174555"/>
              <a:ext cx="893834" cy="1146224"/>
              <a:chOff x="6501683" y="3928052"/>
              <a:chExt cx="893834" cy="114622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6501683" y="3940935"/>
                <a:ext cx="0" cy="1133341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395517" y="3928052"/>
                <a:ext cx="0" cy="1133341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/>
          <p:cNvSpPr txBox="1"/>
          <p:nvPr/>
        </p:nvSpPr>
        <p:spPr>
          <a:xfrm>
            <a:off x="917443" y="4186058"/>
            <a:ext cx="96045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Count by ¾ on this number line until you reach 6.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85775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22160"/>
            <a:ext cx="10396882" cy="1151965"/>
          </a:xfrm>
        </p:spPr>
        <p:txBody>
          <a:bodyPr/>
          <a:lstStyle/>
          <a:p>
            <a:r>
              <a:rPr lang="en-US" dirty="0" smtClean="0"/>
              <a:t>I CAN…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264905"/>
            <a:ext cx="10394707" cy="3311189"/>
          </a:xfrm>
        </p:spPr>
        <p:txBody>
          <a:bodyPr>
            <a:noAutofit/>
          </a:bodyPr>
          <a:lstStyle/>
          <a:p>
            <a:r>
              <a:rPr lang="en-US" sz="4400" cap="none" dirty="0" smtClean="0"/>
              <a:t>Share my prior knowledge of division and fractions</a:t>
            </a:r>
          </a:p>
          <a:p>
            <a:r>
              <a:rPr lang="en-US" sz="4400" cap="none" dirty="0" smtClean="0"/>
              <a:t>Model fractions in a variety of ways</a:t>
            </a:r>
          </a:p>
          <a:p>
            <a:r>
              <a:rPr lang="en-US" sz="4400" cap="none" dirty="0" smtClean="0"/>
              <a:t>Iterate a fraction on a number line</a:t>
            </a:r>
            <a:endParaRPr lang="en-US" sz="4400" cap="none" dirty="0"/>
          </a:p>
        </p:txBody>
      </p:sp>
    </p:spTree>
    <p:extLst>
      <p:ext uri="{BB962C8B-B14F-4D97-AF65-F5344CB8AC3E}">
        <p14:creationId xmlns:p14="http://schemas.microsoft.com/office/powerpoint/2010/main" xmlns="" val="14942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6281669" cy="1151965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What I know about division! (3 min.)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6281669" cy="3311189"/>
          </a:xfrm>
        </p:spPr>
        <p:txBody>
          <a:bodyPr>
            <a:normAutofit/>
          </a:bodyPr>
          <a:lstStyle/>
          <a:p>
            <a:r>
              <a:rPr lang="en-US" sz="2400" cap="none" dirty="0" smtClean="0">
                <a:latin typeface="+mj-lt"/>
              </a:rPr>
              <a:t>On a lined piece of paper, mark 6 </a:t>
            </a:r>
            <a:r>
              <a:rPr lang="en-US" sz="2400" cap="none" dirty="0" err="1">
                <a:latin typeface="+mj-lt"/>
              </a:rPr>
              <a:t>X</a:t>
            </a:r>
            <a:r>
              <a:rPr lang="en-US" sz="2400" cap="none" dirty="0" err="1" smtClean="0">
                <a:latin typeface="+mj-lt"/>
              </a:rPr>
              <a:t>s</a:t>
            </a:r>
            <a:r>
              <a:rPr lang="en-US" sz="2400" cap="none" dirty="0" smtClean="0">
                <a:latin typeface="+mj-lt"/>
              </a:rPr>
              <a:t> in the left margin of your paper.  Skip a line after each X.</a:t>
            </a:r>
          </a:p>
          <a:p>
            <a:r>
              <a:rPr lang="en-US" sz="2400" cap="none" dirty="0" smtClean="0">
                <a:latin typeface="+mj-lt"/>
              </a:rPr>
              <a:t>Write as many things as you can about division in 3 minutes.  Your goal is to write at least 6 statements, words, and/or ideas to show what you know about division.</a:t>
            </a:r>
            <a:endParaRPr lang="en-US" sz="2400" cap="none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37864" y="-689680"/>
            <a:ext cx="7485250" cy="8327972"/>
            <a:chOff x="6242300" y="-368828"/>
            <a:chExt cx="5644639" cy="63458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9618955">
              <a:off x="6242300" y="-368828"/>
              <a:ext cx="5644639" cy="6345874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7817472" y="1094357"/>
              <a:ext cx="167429" cy="1737469"/>
              <a:chOff x="7817472" y="1094357"/>
              <a:chExt cx="167429" cy="1737469"/>
            </a:xfrm>
          </p:grpSpPr>
          <p:sp>
            <p:nvSpPr>
              <p:cNvPr id="5" name="Multiply 4"/>
              <p:cNvSpPr/>
              <p:nvPr/>
            </p:nvSpPr>
            <p:spPr>
              <a:xfrm>
                <a:off x="7817476" y="1094357"/>
                <a:ext cx="167425" cy="167425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Multiply 5"/>
              <p:cNvSpPr/>
              <p:nvPr/>
            </p:nvSpPr>
            <p:spPr>
              <a:xfrm>
                <a:off x="7817475" y="1375546"/>
                <a:ext cx="167425" cy="167425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Multiply 6"/>
              <p:cNvSpPr/>
              <p:nvPr/>
            </p:nvSpPr>
            <p:spPr>
              <a:xfrm>
                <a:off x="7817474" y="1703611"/>
                <a:ext cx="167425" cy="167425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Multiply 7"/>
              <p:cNvSpPr/>
              <p:nvPr/>
            </p:nvSpPr>
            <p:spPr>
              <a:xfrm>
                <a:off x="7817473" y="2031676"/>
                <a:ext cx="167425" cy="167425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Multiply 8"/>
              <p:cNvSpPr/>
              <p:nvPr/>
            </p:nvSpPr>
            <p:spPr>
              <a:xfrm>
                <a:off x="7817473" y="2333983"/>
                <a:ext cx="167425" cy="167425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Multiply 9"/>
              <p:cNvSpPr/>
              <p:nvPr/>
            </p:nvSpPr>
            <p:spPr>
              <a:xfrm>
                <a:off x="7817472" y="2664401"/>
                <a:ext cx="167425" cy="167425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5344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cap="none" dirty="0" smtClean="0"/>
              <a:t>Model and Describe ¾ (5 min.) 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625" y="1171977"/>
            <a:ext cx="10642626" cy="4305639"/>
          </a:xfrm>
        </p:spPr>
        <p:txBody>
          <a:bodyPr>
            <a:noAutofit/>
          </a:bodyPr>
          <a:lstStyle/>
          <a:p>
            <a:r>
              <a:rPr lang="en-US" sz="3600" cap="none" dirty="0" smtClean="0"/>
              <a:t>Underneath your writing about division, draw or write as many ways that you can think of to describe ¾.</a:t>
            </a:r>
          </a:p>
          <a:p>
            <a:r>
              <a:rPr lang="en-US" sz="3600" cap="none" dirty="0" smtClean="0"/>
              <a:t>What does ¾ look like?</a:t>
            </a:r>
          </a:p>
          <a:p>
            <a:r>
              <a:rPr lang="en-US" sz="3600" cap="none" dirty="0" smtClean="0"/>
              <a:t>Where might we see ¾?</a:t>
            </a:r>
          </a:p>
          <a:p>
            <a:r>
              <a:rPr lang="en-US" sz="3600" cap="none" dirty="0" smtClean="0"/>
              <a:t>Can you give an example of when something would be ¾?</a:t>
            </a:r>
            <a:endParaRPr lang="en-US" sz="3600" cap="none" dirty="0"/>
          </a:p>
        </p:txBody>
      </p:sp>
    </p:spTree>
    <p:extLst>
      <p:ext uri="{BB962C8B-B14F-4D97-AF65-F5344CB8AC3E}">
        <p14:creationId xmlns:p14="http://schemas.microsoft.com/office/powerpoint/2010/main" xmlns="" val="21506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5039"/>
            <a:ext cx="10396882" cy="1151965"/>
          </a:xfrm>
        </p:spPr>
        <p:txBody>
          <a:bodyPr/>
          <a:lstStyle/>
          <a:p>
            <a:r>
              <a:rPr lang="en-US" cap="none" dirty="0" smtClean="0"/>
              <a:t>Group and Compare (15 min.)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5" y="1387004"/>
            <a:ext cx="10394707" cy="3311189"/>
          </a:xfrm>
        </p:spPr>
        <p:txBody>
          <a:bodyPr>
            <a:noAutofit/>
          </a:bodyPr>
          <a:lstStyle/>
          <a:p>
            <a:r>
              <a:rPr lang="en-US" sz="3600" cap="none" dirty="0" smtClean="0"/>
              <a:t>Meet in a group of 4 to compare your ideas.</a:t>
            </a:r>
          </a:p>
          <a:p>
            <a:r>
              <a:rPr lang="en-US" sz="3600" cap="none" dirty="0" smtClean="0"/>
              <a:t>Create a simple poster which shares your group’s ideas on division.</a:t>
            </a:r>
          </a:p>
          <a:p>
            <a:r>
              <a:rPr lang="en-US" sz="3600" cap="none" dirty="0" smtClean="0"/>
              <a:t>Create a separate simple poster which includes 5 or more representations of the fraction ¾.</a:t>
            </a:r>
            <a:endParaRPr lang="en-US" sz="3600" cap="none" dirty="0"/>
          </a:p>
        </p:txBody>
      </p:sp>
    </p:spTree>
    <p:extLst>
      <p:ext uri="{BB962C8B-B14F-4D97-AF65-F5344CB8AC3E}">
        <p14:creationId xmlns:p14="http://schemas.microsoft.com/office/powerpoint/2010/main" xmlns="" val="30044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5039"/>
            <a:ext cx="10396882" cy="1151965"/>
          </a:xfrm>
        </p:spPr>
        <p:txBody>
          <a:bodyPr/>
          <a:lstStyle/>
          <a:p>
            <a:r>
              <a:rPr lang="en-US" cap="none" dirty="0" smtClean="0"/>
              <a:t>Gallery Walk (5 min.)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5" y="1387004"/>
            <a:ext cx="10394707" cy="3311189"/>
          </a:xfrm>
        </p:spPr>
        <p:txBody>
          <a:bodyPr>
            <a:noAutofit/>
          </a:bodyPr>
          <a:lstStyle/>
          <a:p>
            <a:r>
              <a:rPr lang="en-US" sz="3600" cap="none" dirty="0" smtClean="0"/>
              <a:t>Leave your poster on your table.</a:t>
            </a:r>
          </a:p>
          <a:p>
            <a:r>
              <a:rPr lang="en-US" sz="3600" cap="none" dirty="0" smtClean="0"/>
              <a:t>Walk around the room with your notes.  Add any interesting ideas or representations that you want to include in your notes.</a:t>
            </a:r>
          </a:p>
          <a:p>
            <a:r>
              <a:rPr lang="en-US" sz="3600" cap="none" dirty="0" smtClean="0"/>
              <a:t>Add a minimum of 3 ideas to your notes.</a:t>
            </a:r>
            <a:endParaRPr lang="en-US" sz="3600" cap="none" dirty="0"/>
          </a:p>
        </p:txBody>
      </p:sp>
    </p:spTree>
    <p:extLst>
      <p:ext uri="{BB962C8B-B14F-4D97-AF65-F5344CB8AC3E}">
        <p14:creationId xmlns:p14="http://schemas.microsoft.com/office/powerpoint/2010/main" xmlns="" val="26753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5039"/>
            <a:ext cx="10396882" cy="1151965"/>
          </a:xfrm>
        </p:spPr>
        <p:txBody>
          <a:bodyPr/>
          <a:lstStyle/>
          <a:p>
            <a:r>
              <a:rPr lang="en-US" cap="none" dirty="0" smtClean="0"/>
              <a:t>Fraction Notes (10 min.)</a:t>
            </a:r>
            <a:endParaRPr lang="en-US" cap="none" dirty="0"/>
          </a:p>
        </p:txBody>
      </p:sp>
      <p:sp>
        <p:nvSpPr>
          <p:cNvPr id="4" name="Rectangle 3"/>
          <p:cNvSpPr/>
          <p:nvPr/>
        </p:nvSpPr>
        <p:spPr>
          <a:xfrm>
            <a:off x="880504" y="1138534"/>
            <a:ext cx="103630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sz="13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0504" y="2656095"/>
            <a:ext cx="103630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en-US" sz="13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6670" y="3026535"/>
            <a:ext cx="16484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16385" y="1230866"/>
            <a:ext cx="736671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Numerator</a:t>
            </a:r>
            <a:r>
              <a:rPr lang="en-US" sz="5400" dirty="0" smtClean="0"/>
              <a:t> = NUMBER of pieces</a:t>
            </a:r>
          </a:p>
          <a:p>
            <a:endParaRPr lang="en-US" sz="2400" dirty="0"/>
          </a:p>
          <a:p>
            <a:r>
              <a:rPr lang="en-US" sz="5400" b="1" dirty="0" smtClean="0"/>
              <a:t>Denominator </a:t>
            </a:r>
            <a:r>
              <a:rPr lang="en-US" sz="5400" dirty="0" smtClean="0"/>
              <a:t>= SIZE of the pieces</a:t>
            </a:r>
            <a:endParaRPr lang="en-US" sz="5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916805" y="1635617"/>
            <a:ext cx="787758" cy="4893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916805" y="3709072"/>
            <a:ext cx="899580" cy="550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37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5039"/>
            <a:ext cx="10396882" cy="1151965"/>
          </a:xfrm>
        </p:spPr>
        <p:txBody>
          <a:bodyPr/>
          <a:lstStyle/>
          <a:p>
            <a:r>
              <a:rPr lang="en-US" cap="none" dirty="0" smtClean="0"/>
              <a:t>Modeling 3/5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5" y="1194577"/>
            <a:ext cx="10394707" cy="1281308"/>
          </a:xfrm>
        </p:spPr>
        <p:txBody>
          <a:bodyPr>
            <a:noAutofit/>
          </a:bodyPr>
          <a:lstStyle/>
          <a:p>
            <a:r>
              <a:rPr lang="en-US" sz="3600" cap="none" dirty="0" smtClean="0"/>
              <a:t>3/5 means that I have THREE pieces.  Each piece is 1/5.</a:t>
            </a:r>
            <a:endParaRPr lang="en-US" sz="3600" cap="none" dirty="0"/>
          </a:p>
        </p:txBody>
      </p:sp>
      <p:grpSp>
        <p:nvGrpSpPr>
          <p:cNvPr id="27" name="Group 26"/>
          <p:cNvGrpSpPr/>
          <p:nvPr/>
        </p:nvGrpSpPr>
        <p:grpSpPr>
          <a:xfrm>
            <a:off x="2834837" y="1850745"/>
            <a:ext cx="4641588" cy="1287891"/>
            <a:chOff x="2743199" y="3296987"/>
            <a:chExt cx="4641588" cy="1287891"/>
          </a:xfrm>
        </p:grpSpPr>
        <p:sp>
          <p:nvSpPr>
            <p:cNvPr id="5" name="Rectangle 4"/>
            <p:cNvSpPr/>
            <p:nvPr/>
          </p:nvSpPr>
          <p:spPr>
            <a:xfrm>
              <a:off x="2743199" y="3296987"/>
              <a:ext cx="927279" cy="1287887"/>
            </a:xfrm>
            <a:prstGeom prst="rect">
              <a:avLst/>
            </a:prstGeom>
            <a:ln w="76200"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670479" y="3296991"/>
              <a:ext cx="927279" cy="1287887"/>
            </a:xfrm>
            <a:prstGeom prst="rect">
              <a:avLst/>
            </a:prstGeom>
            <a:ln w="76200"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97758" y="3296990"/>
              <a:ext cx="927279" cy="1287887"/>
            </a:xfrm>
            <a:prstGeom prst="rect">
              <a:avLst/>
            </a:prstGeom>
            <a:ln w="76200"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36417" y="3322749"/>
              <a:ext cx="34084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189" y="3322749"/>
              <a:ext cx="34084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89468" y="3322749"/>
              <a:ext cx="34084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34910" y="3923275"/>
              <a:ext cx="34084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2188" y="3919956"/>
              <a:ext cx="34084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89467" y="3904689"/>
              <a:ext cx="34084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22020" y="3296987"/>
              <a:ext cx="930296" cy="1269300"/>
            </a:xfrm>
            <a:prstGeom prst="rect">
              <a:avLst/>
            </a:prstGeom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54491" y="3296987"/>
              <a:ext cx="930296" cy="1269300"/>
            </a:xfrm>
            <a:prstGeom prst="rect">
              <a:avLst/>
            </a:prstGeom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11135" y="3322749"/>
              <a:ext cx="34084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741009" y="3322748"/>
              <a:ext cx="34084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16746" y="3904688"/>
              <a:ext cx="34084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38414" y="3931637"/>
              <a:ext cx="34084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034910" y="3940930"/>
              <a:ext cx="34084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962188" y="3940930"/>
              <a:ext cx="34084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889467" y="3940930"/>
              <a:ext cx="34084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811135" y="3930683"/>
              <a:ext cx="34084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738414" y="3954048"/>
              <a:ext cx="34084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/>
          <p:cNvCxnSpPr/>
          <p:nvPr/>
        </p:nvCxnSpPr>
        <p:spPr>
          <a:xfrm>
            <a:off x="1184856" y="4494728"/>
            <a:ext cx="9169758" cy="12878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794714" y="3928056"/>
            <a:ext cx="0" cy="11333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721993" y="3928055"/>
            <a:ext cx="0" cy="11333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631229" y="3928054"/>
            <a:ext cx="0" cy="11333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73535" y="3928053"/>
            <a:ext cx="0" cy="11333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501683" y="3928052"/>
            <a:ext cx="893834" cy="1146224"/>
            <a:chOff x="6501683" y="3928052"/>
            <a:chExt cx="893834" cy="114622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501683" y="3940935"/>
              <a:ext cx="0" cy="113334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395517" y="3928052"/>
              <a:ext cx="0" cy="113334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8289351" y="3915169"/>
            <a:ext cx="893834" cy="1146224"/>
            <a:chOff x="6501683" y="3928052"/>
            <a:chExt cx="893834" cy="1146224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501683" y="3940935"/>
              <a:ext cx="0" cy="113334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395517" y="3928052"/>
              <a:ext cx="0" cy="113334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1942562" y="3940935"/>
            <a:ext cx="0" cy="11333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96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Complete the number line</a:t>
            </a:r>
            <a:endParaRPr lang="en-US" cap="none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82650" y="2736752"/>
            <a:ext cx="8853778" cy="1287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25768" y="2202286"/>
            <a:ext cx="0" cy="11333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35004" y="2202285"/>
            <a:ext cx="0" cy="11333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77310" y="2202284"/>
            <a:ext cx="0" cy="11333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505458" y="2202283"/>
            <a:ext cx="893834" cy="1146224"/>
            <a:chOff x="6501683" y="3928052"/>
            <a:chExt cx="893834" cy="114622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501683" y="3940935"/>
              <a:ext cx="0" cy="113334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395517" y="3928052"/>
              <a:ext cx="0" cy="113334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293126" y="2189400"/>
            <a:ext cx="893834" cy="1146224"/>
            <a:chOff x="6501683" y="3928052"/>
            <a:chExt cx="893834" cy="114622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501683" y="3940935"/>
              <a:ext cx="0" cy="113334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395517" y="3928052"/>
              <a:ext cx="0" cy="113334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1457906" y="334850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40749" y="33678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21420" y="334850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014777" y="2174555"/>
            <a:ext cx="893834" cy="1146224"/>
            <a:chOff x="6501683" y="3928052"/>
            <a:chExt cx="893834" cy="114622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501683" y="3940935"/>
              <a:ext cx="0" cy="113334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395517" y="3928052"/>
              <a:ext cx="0" cy="113334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/>
          <p:cNvSpPr txBox="1">
            <a:spLocks/>
          </p:cNvSpPr>
          <p:nvPr/>
        </p:nvSpPr>
        <p:spPr>
          <a:xfrm>
            <a:off x="685801" y="45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C000"/>
                </a:solidFill>
                <a:latin typeface="Elephant" panose="02020904090505020303" pitchFamily="18" charset="0"/>
              </a:rPr>
              <a:t>Exit ticket:</a:t>
            </a:r>
            <a:endParaRPr lang="en-US" dirty="0">
              <a:solidFill>
                <a:srgbClr val="FFC000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8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44</TotalTime>
  <Words>314</Words>
  <Application>Microsoft Office PowerPoint</Application>
  <PresentationFormat>Custom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Main Event</vt:lpstr>
      <vt:lpstr>Fantastic Fractions</vt:lpstr>
      <vt:lpstr>I CAN…</vt:lpstr>
      <vt:lpstr>What I know about division! (3 min.)</vt:lpstr>
      <vt:lpstr>Model and Describe ¾ (5 min.) </vt:lpstr>
      <vt:lpstr>Group and Compare (15 min.)</vt:lpstr>
      <vt:lpstr>Gallery Walk (5 min.)</vt:lpstr>
      <vt:lpstr>Fraction Notes (10 min.)</vt:lpstr>
      <vt:lpstr>Modeling 3/5</vt:lpstr>
      <vt:lpstr>Complete the number line</vt:lpstr>
      <vt:lpstr>Complete the number 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Fantastic Fractions</dc:title>
  <dc:creator>Kiley Crill</dc:creator>
  <cp:lastModifiedBy>KSD</cp:lastModifiedBy>
  <cp:revision>6</cp:revision>
  <dcterms:created xsi:type="dcterms:W3CDTF">2013-11-14T06:02:35Z</dcterms:created>
  <dcterms:modified xsi:type="dcterms:W3CDTF">2013-11-24T19:56:24Z</dcterms:modified>
</cp:coreProperties>
</file>