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76" r:id="rId5"/>
    <p:sldId id="268" r:id="rId6"/>
    <p:sldId id="269" r:id="rId7"/>
    <p:sldId id="270" r:id="rId8"/>
    <p:sldId id="271" r:id="rId9"/>
    <p:sldId id="272" r:id="rId10"/>
    <p:sldId id="273" r:id="rId11"/>
    <p:sldId id="274" r:id="rId12"/>
    <p:sldId id="275"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8" autoAdjust="0"/>
    <p:restoredTop sz="94660"/>
  </p:normalViewPr>
  <p:slideViewPr>
    <p:cSldViewPr snapToGrid="0">
      <p:cViewPr varScale="1">
        <p:scale>
          <a:sx n="64" d="100"/>
          <a:sy n="64" d="100"/>
        </p:scale>
        <p:origin x="-108"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11/24/2013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11/24/2013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11/24/2013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11/24/2013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11/24/2013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11/24/2013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11/24/2013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11/24/2013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11/24/2013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11/24/2013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11/24/2013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11/24/2013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11/24/2013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11/24/2013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11/24/2013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11/24/2013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11/24/2013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11/24/2013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Fantastic </a:t>
            </a:r>
            <a:r>
              <a:rPr lang="en-US" b="1" dirty="0" smtClean="0"/>
              <a:t>Fractions Cont’d</a:t>
            </a:r>
            <a:endParaRPr lang="en-US" b="1" dirty="0"/>
          </a:p>
        </p:txBody>
      </p:sp>
      <p:sp>
        <p:nvSpPr>
          <p:cNvPr id="3" name="Subtitle 2"/>
          <p:cNvSpPr>
            <a:spLocks noGrp="1"/>
          </p:cNvSpPr>
          <p:nvPr>
            <p:ph type="subTitle" idx="1"/>
          </p:nvPr>
        </p:nvSpPr>
        <p:spPr/>
        <p:txBody>
          <a:bodyPr/>
          <a:lstStyle/>
          <a:p>
            <a:r>
              <a:rPr lang="en-US" dirty="0" smtClean="0"/>
              <a:t>Dividing fractions with unlike denominators - </a:t>
            </a:r>
            <a:r>
              <a:rPr lang="en-US" b="1" dirty="0" smtClean="0"/>
              <a:t>6.NS.1</a:t>
            </a:r>
            <a:endParaRPr lang="en-US" b="1" dirty="0"/>
          </a:p>
        </p:txBody>
      </p:sp>
    </p:spTree>
    <p:extLst>
      <p:ext uri="{BB962C8B-B14F-4D97-AF65-F5344CB8AC3E}">
        <p14:creationId xmlns:p14="http://schemas.microsoft.com/office/powerpoint/2010/main" xmlns="" val="3157069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1" y="342900"/>
            <a:ext cx="10396882" cy="1151965"/>
          </a:xfrm>
        </p:spPr>
        <p:txBody>
          <a:bodyPr/>
          <a:lstStyle/>
          <a:p>
            <a:pPr algn="ctr"/>
            <a:r>
              <a:rPr lang="en-US" dirty="0" smtClean="0"/>
              <a:t>extensions</a:t>
            </a:r>
            <a:endParaRPr lang="en-US" dirty="0"/>
          </a:p>
        </p:txBody>
      </p:sp>
      <p:sp>
        <p:nvSpPr>
          <p:cNvPr id="3" name="Content Placeholder 2"/>
          <p:cNvSpPr>
            <a:spLocks noGrp="1"/>
          </p:cNvSpPr>
          <p:nvPr>
            <p:ph sz="quarter" idx="13"/>
          </p:nvPr>
        </p:nvSpPr>
        <p:spPr>
          <a:xfrm>
            <a:off x="381000" y="1314450"/>
            <a:ext cx="9867900" cy="4060135"/>
          </a:xfrm>
        </p:spPr>
        <p:txBody>
          <a:bodyPr>
            <a:noAutofit/>
          </a:bodyPr>
          <a:lstStyle/>
          <a:p>
            <a:pPr marL="457200" indent="-457200">
              <a:buAutoNum type="alphaLcPeriod"/>
            </a:pPr>
            <a:r>
              <a:rPr lang="en-US" sz="3600" cap="none" dirty="0" smtClean="0"/>
              <a:t> How many stockings can be filled with ½ pound of candy?</a:t>
            </a:r>
            <a:endParaRPr lang="en-US" sz="3600" cap="none" dirty="0" smtClean="0"/>
          </a:p>
          <a:p>
            <a:pPr marL="457200" indent="-457200">
              <a:buAutoNum type="alphaLcPeriod"/>
            </a:pPr>
            <a:r>
              <a:rPr lang="en-US" sz="3600" cap="none" dirty="0" smtClean="0"/>
              <a:t>How many stockings can be filled </a:t>
            </a:r>
            <a:r>
              <a:rPr lang="en-US" sz="3600" cap="none" dirty="0" smtClean="0"/>
              <a:t>with 7/8 </a:t>
            </a:r>
            <a:r>
              <a:rPr lang="en-US" sz="3600" cap="none" dirty="0" smtClean="0"/>
              <a:t>pound of candy? </a:t>
            </a:r>
            <a:endParaRPr lang="en-US" sz="3600" cap="none" dirty="0" smtClean="0"/>
          </a:p>
          <a:p>
            <a:pPr marL="457200" indent="-457200">
              <a:buAutoNum type="alphaLcPeriod"/>
            </a:pPr>
            <a:r>
              <a:rPr lang="en-US" sz="3600" cap="none" dirty="0" smtClean="0"/>
              <a:t>How many stockings can be filled with 1 3/4 </a:t>
            </a:r>
            <a:r>
              <a:rPr lang="en-US" sz="3600" cap="none" dirty="0" smtClean="0"/>
              <a:t>pound of </a:t>
            </a:r>
            <a:r>
              <a:rPr lang="en-US" sz="3600" cap="none" dirty="0" smtClean="0"/>
              <a:t>candy?</a:t>
            </a:r>
            <a:endParaRPr lang="en-US" sz="3600" cap="none" dirty="0"/>
          </a:p>
        </p:txBody>
      </p:sp>
      <p:pic>
        <p:nvPicPr>
          <p:cNvPr id="4" name="Picture 3" descr="http://farm7.staticflickr.com/6200/6124944688_f696d08916_o.jpg"/>
          <p:cNvPicPr/>
          <p:nvPr/>
        </p:nvPicPr>
        <p:blipFill>
          <a:blip r:embed="rId2"/>
          <a:srcRect/>
          <a:stretch>
            <a:fillRect/>
          </a:stretch>
        </p:blipFill>
        <p:spPr bwMode="auto">
          <a:xfrm>
            <a:off x="9296400" y="3531454"/>
            <a:ext cx="2228850" cy="206924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7650"/>
            <a:ext cx="10396882" cy="1151965"/>
          </a:xfrm>
        </p:spPr>
        <p:txBody>
          <a:bodyPr>
            <a:normAutofit fontScale="90000"/>
          </a:bodyPr>
          <a:lstStyle/>
          <a:p>
            <a:pPr algn="ctr"/>
            <a:r>
              <a:rPr lang="en-US" dirty="0" smtClean="0"/>
              <a:t>Frosting Gingerbread houses</a:t>
            </a:r>
            <a:endParaRPr lang="en-US" dirty="0"/>
          </a:p>
        </p:txBody>
      </p:sp>
      <p:sp>
        <p:nvSpPr>
          <p:cNvPr id="3" name="Content Placeholder 2"/>
          <p:cNvSpPr>
            <a:spLocks noGrp="1"/>
          </p:cNvSpPr>
          <p:nvPr>
            <p:ph sz="quarter" idx="13"/>
          </p:nvPr>
        </p:nvSpPr>
        <p:spPr>
          <a:xfrm>
            <a:off x="438151" y="1162050"/>
            <a:ext cx="9105899" cy="4610100"/>
          </a:xfrm>
        </p:spPr>
        <p:txBody>
          <a:bodyPr>
            <a:normAutofit/>
          </a:bodyPr>
          <a:lstStyle/>
          <a:p>
            <a:pPr lvl="0">
              <a:buNone/>
            </a:pPr>
            <a:r>
              <a:rPr lang="en-US" sz="4000" cap="none" dirty="0" smtClean="0">
                <a:solidFill>
                  <a:srgbClr val="C00000"/>
                </a:solidFill>
              </a:rPr>
              <a:t>4. </a:t>
            </a:r>
            <a:r>
              <a:rPr lang="en-US" sz="4000" cap="none" dirty="0" smtClean="0"/>
              <a:t>After packaging the candy, the Sweet Tooth Elves began frosting gingerbread houses.  They had only </a:t>
            </a:r>
            <a:r>
              <a:rPr lang="en-US" sz="4000" cap="none" dirty="0" smtClean="0"/>
              <a:t>4/5 </a:t>
            </a:r>
            <a:r>
              <a:rPr lang="en-US" sz="4000" cap="none" dirty="0" smtClean="0"/>
              <a:t>of a cup of frosting left!  </a:t>
            </a:r>
            <a:r>
              <a:rPr lang="en-US" sz="4000" cap="none" dirty="0" smtClean="0"/>
              <a:t>Each gingerbread house needed 1/5 of a cup.  How many gingerbread houses could be completed?</a:t>
            </a:r>
            <a:endParaRPr lang="en-US" sz="4000" cap="none" dirty="0" smtClean="0"/>
          </a:p>
          <a:p>
            <a:endParaRPr lang="en-US" dirty="0"/>
          </a:p>
        </p:txBody>
      </p:sp>
      <p:pic>
        <p:nvPicPr>
          <p:cNvPr id="2050" name="Picture 2" descr="C:\Documents and Settings\KCrill\Local Settings\Temporary Internet Files\Content.IE5\NZE1UH3W\MC900116000[1].wmf"/>
          <p:cNvPicPr>
            <a:picLocks noChangeAspect="1" noChangeArrowheads="1"/>
          </p:cNvPicPr>
          <p:nvPr/>
        </p:nvPicPr>
        <p:blipFill>
          <a:blip r:embed="rId2"/>
          <a:srcRect/>
          <a:stretch>
            <a:fillRect/>
          </a:stretch>
        </p:blipFill>
        <p:spPr bwMode="auto">
          <a:xfrm>
            <a:off x="9684692" y="3989747"/>
            <a:ext cx="1812341" cy="1703527"/>
          </a:xfrm>
          <a:prstGeom prst="rect">
            <a:avLst/>
          </a:prstGeom>
          <a:noFill/>
        </p:spPr>
      </p:pic>
      <p:pic>
        <p:nvPicPr>
          <p:cNvPr id="2051" name="Picture 3" descr="C:\Documents and Settings\KCrill\Local Settings\Temporary Internet Files\Content.IE5\MAZVE0MX\MC900357333[1].wmf"/>
          <p:cNvPicPr>
            <a:picLocks noChangeAspect="1" noChangeArrowheads="1"/>
          </p:cNvPicPr>
          <p:nvPr/>
        </p:nvPicPr>
        <p:blipFill>
          <a:blip r:embed="rId3"/>
          <a:srcRect/>
          <a:stretch>
            <a:fillRect/>
          </a:stretch>
        </p:blipFill>
        <p:spPr bwMode="auto">
          <a:xfrm flipH="1">
            <a:off x="9072524" y="1109472"/>
            <a:ext cx="2376526" cy="278521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0"/>
            <a:ext cx="10396882" cy="1151965"/>
          </a:xfrm>
        </p:spPr>
        <p:txBody>
          <a:bodyPr>
            <a:normAutofit/>
          </a:bodyPr>
          <a:lstStyle/>
          <a:p>
            <a:pPr algn="ctr"/>
            <a:r>
              <a:rPr lang="en-US" dirty="0" smtClean="0"/>
              <a:t>extensions</a:t>
            </a:r>
            <a:endParaRPr lang="en-US" dirty="0"/>
          </a:p>
        </p:txBody>
      </p:sp>
      <p:sp>
        <p:nvSpPr>
          <p:cNvPr id="3" name="Content Placeholder 2"/>
          <p:cNvSpPr>
            <a:spLocks noGrp="1"/>
          </p:cNvSpPr>
          <p:nvPr>
            <p:ph sz="quarter" idx="13"/>
          </p:nvPr>
        </p:nvSpPr>
        <p:spPr>
          <a:xfrm>
            <a:off x="299804" y="1024641"/>
            <a:ext cx="9698636" cy="4626652"/>
          </a:xfrm>
        </p:spPr>
        <p:txBody>
          <a:bodyPr>
            <a:noAutofit/>
          </a:bodyPr>
          <a:lstStyle/>
          <a:p>
            <a:pPr marL="457200" indent="-457200">
              <a:buAutoNum type="alphaLcPeriod"/>
            </a:pPr>
            <a:r>
              <a:rPr lang="en-US" sz="4000" cap="none" dirty="0" smtClean="0"/>
              <a:t>How many gingerbread houses could be completed with 2 cups of frosting?</a:t>
            </a:r>
            <a:endParaRPr lang="en-US" sz="4000" cap="none" dirty="0" smtClean="0"/>
          </a:p>
          <a:p>
            <a:pPr marL="457200" indent="-457200">
              <a:buAutoNum type="alphaLcPeriod"/>
            </a:pPr>
            <a:r>
              <a:rPr lang="en-US" sz="4000" cap="none" dirty="0" smtClean="0"/>
              <a:t>How many gingerbread houses could be completed with 1 and 2/5 cups </a:t>
            </a:r>
            <a:r>
              <a:rPr lang="en-US" sz="4000" cap="none" dirty="0" smtClean="0"/>
              <a:t>of </a:t>
            </a:r>
            <a:r>
              <a:rPr lang="en-US" sz="4000" cap="none" dirty="0" smtClean="0"/>
              <a:t>frosting?</a:t>
            </a:r>
          </a:p>
          <a:p>
            <a:pPr marL="457200" indent="-457200">
              <a:buAutoNum type="alphaLcPeriod"/>
            </a:pPr>
            <a:r>
              <a:rPr lang="en-US" sz="4000" cap="none" dirty="0" smtClean="0"/>
              <a:t>How many gingerbread houses could be completed with 9/10 cup </a:t>
            </a:r>
            <a:r>
              <a:rPr lang="en-US" sz="4000" cap="none" dirty="0" smtClean="0"/>
              <a:t>of </a:t>
            </a:r>
            <a:r>
              <a:rPr lang="en-US" sz="4000" cap="none" dirty="0" smtClean="0"/>
              <a:t>frosting?</a:t>
            </a:r>
            <a:endParaRPr lang="en-US" sz="4000" cap="none" dirty="0" smtClean="0"/>
          </a:p>
        </p:txBody>
      </p:sp>
      <p:pic>
        <p:nvPicPr>
          <p:cNvPr id="2050" name="Picture 2" descr="C:\Documents and Settings\KCrill\Local Settings\Temporary Internet Files\Content.IE5\NZE1UH3W\MC900116000[1].wmf"/>
          <p:cNvPicPr>
            <a:picLocks noChangeAspect="1" noChangeArrowheads="1"/>
          </p:cNvPicPr>
          <p:nvPr/>
        </p:nvPicPr>
        <p:blipFill>
          <a:blip r:embed="rId2"/>
          <a:srcRect/>
          <a:stretch>
            <a:fillRect/>
          </a:stretch>
        </p:blipFill>
        <p:spPr bwMode="auto">
          <a:xfrm>
            <a:off x="9683130" y="3777386"/>
            <a:ext cx="1812341" cy="1703527"/>
          </a:xfrm>
          <a:prstGeom prst="rect">
            <a:avLst/>
          </a:prstGeom>
          <a:noFill/>
        </p:spPr>
      </p:pic>
      <p:pic>
        <p:nvPicPr>
          <p:cNvPr id="2051" name="Picture 3" descr="C:\Documents and Settings\KCrill\Local Settings\Temporary Internet Files\Content.IE5\MAZVE0MX\MC900357333[1].wmf"/>
          <p:cNvPicPr>
            <a:picLocks noChangeAspect="1" noChangeArrowheads="1"/>
          </p:cNvPicPr>
          <p:nvPr/>
        </p:nvPicPr>
        <p:blipFill>
          <a:blip r:embed="rId3"/>
          <a:srcRect/>
          <a:stretch>
            <a:fillRect/>
          </a:stretch>
        </p:blipFill>
        <p:spPr bwMode="auto">
          <a:xfrm flipH="1">
            <a:off x="9283206" y="922094"/>
            <a:ext cx="2282953" cy="26755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2160"/>
            <a:ext cx="10396882" cy="1151965"/>
          </a:xfrm>
        </p:spPr>
        <p:txBody>
          <a:bodyPr/>
          <a:lstStyle/>
          <a:p>
            <a:r>
              <a:rPr lang="en-US" dirty="0" smtClean="0"/>
              <a:t>I CAN…</a:t>
            </a:r>
            <a:endParaRPr lang="en-US" dirty="0"/>
          </a:p>
        </p:txBody>
      </p:sp>
      <p:sp>
        <p:nvSpPr>
          <p:cNvPr id="3" name="Content Placeholder 2"/>
          <p:cNvSpPr>
            <a:spLocks noGrp="1"/>
          </p:cNvSpPr>
          <p:nvPr>
            <p:ph sz="quarter" idx="13"/>
          </p:nvPr>
        </p:nvSpPr>
        <p:spPr>
          <a:xfrm>
            <a:off x="685801" y="1264905"/>
            <a:ext cx="10477499" cy="4202445"/>
          </a:xfrm>
        </p:spPr>
        <p:txBody>
          <a:bodyPr>
            <a:noAutofit/>
          </a:bodyPr>
          <a:lstStyle/>
          <a:p>
            <a:r>
              <a:rPr lang="en-US" sz="4000" cap="none" dirty="0" smtClean="0"/>
              <a:t>Partition a </a:t>
            </a:r>
            <a:r>
              <a:rPr lang="en-US" sz="4000" cap="none" dirty="0" smtClean="0"/>
              <a:t>fraction into </a:t>
            </a:r>
            <a:r>
              <a:rPr lang="en-US" sz="4000" cap="none" dirty="0" smtClean="0"/>
              <a:t>equal </a:t>
            </a:r>
            <a:r>
              <a:rPr lang="en-US" sz="4000" cap="none" dirty="0" smtClean="0"/>
              <a:t>fractional </a:t>
            </a:r>
            <a:r>
              <a:rPr lang="en-US" sz="4000" cap="none" dirty="0" smtClean="0"/>
              <a:t>pieces.</a:t>
            </a:r>
          </a:p>
          <a:p>
            <a:r>
              <a:rPr lang="en-US" sz="4000" cap="none" dirty="0" smtClean="0"/>
              <a:t>Find equivalent fractions.</a:t>
            </a:r>
            <a:endParaRPr lang="en-US" sz="4000" cap="none" dirty="0" smtClean="0"/>
          </a:p>
          <a:p>
            <a:r>
              <a:rPr lang="en-US" sz="4000" cap="none" dirty="0" smtClean="0"/>
              <a:t>Solve word problems involving division of </a:t>
            </a:r>
            <a:r>
              <a:rPr lang="en-US" sz="4000" cap="none" dirty="0" smtClean="0"/>
              <a:t>fractions and whole numbers </a:t>
            </a:r>
            <a:r>
              <a:rPr lang="en-US" sz="4000" cap="none" dirty="0" smtClean="0"/>
              <a:t>by fractions.</a:t>
            </a:r>
          </a:p>
        </p:txBody>
      </p:sp>
    </p:spTree>
    <p:extLst>
      <p:ext uri="{BB962C8B-B14F-4D97-AF65-F5344CB8AC3E}">
        <p14:creationId xmlns:p14="http://schemas.microsoft.com/office/powerpoint/2010/main" xmlns="" val="1494266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11" y="251085"/>
            <a:ext cx="10396882" cy="1151965"/>
          </a:xfrm>
        </p:spPr>
        <p:txBody>
          <a:bodyPr>
            <a:normAutofit fontScale="90000"/>
          </a:bodyPr>
          <a:lstStyle/>
          <a:p>
            <a:r>
              <a:rPr lang="en-US" dirty="0" smtClean="0"/>
              <a:t>Warm-up in your math journal</a:t>
            </a:r>
            <a:endParaRPr lang="en-US" dirty="0"/>
          </a:p>
        </p:txBody>
      </p:sp>
      <p:sp>
        <p:nvSpPr>
          <p:cNvPr id="3" name="Content Placeholder 2"/>
          <p:cNvSpPr>
            <a:spLocks noGrp="1"/>
          </p:cNvSpPr>
          <p:nvPr>
            <p:ph sz="quarter" idx="13"/>
          </p:nvPr>
        </p:nvSpPr>
        <p:spPr>
          <a:xfrm>
            <a:off x="685800" y="1047750"/>
            <a:ext cx="10687050" cy="4326835"/>
          </a:xfrm>
        </p:spPr>
        <p:txBody>
          <a:bodyPr>
            <a:normAutofit/>
          </a:bodyPr>
          <a:lstStyle/>
          <a:p>
            <a:pPr marL="742950" indent="-742950">
              <a:buFont typeface="+mj-lt"/>
              <a:buAutoNum type="arabicPeriod"/>
            </a:pPr>
            <a:r>
              <a:rPr lang="en-US" sz="3600" cap="none" dirty="0" smtClean="0"/>
              <a:t>Draw </a:t>
            </a:r>
            <a:r>
              <a:rPr lang="en-US" sz="3600" cap="none" dirty="0" smtClean="0"/>
              <a:t>a visual to show how many ½ pieces are in 4.  </a:t>
            </a:r>
          </a:p>
          <a:p>
            <a:pPr marL="742950" indent="-742950">
              <a:buFont typeface="+mj-lt"/>
              <a:buAutoNum type="arabicPeriod"/>
            </a:pPr>
            <a:r>
              <a:rPr lang="en-US" sz="3600" cap="none" dirty="0" smtClean="0"/>
              <a:t>Draw a visual to show how many ¼ pieces are in 4. </a:t>
            </a:r>
          </a:p>
          <a:p>
            <a:pPr marL="742950" indent="-742950">
              <a:buFont typeface="+mj-lt"/>
              <a:buAutoNum type="arabicPeriod"/>
            </a:pPr>
            <a:r>
              <a:rPr lang="en-US" sz="3600" cap="none" dirty="0" smtClean="0"/>
              <a:t>Draw a visual to show how many 1/8 pieces are in 4.</a:t>
            </a:r>
          </a:p>
          <a:p>
            <a:pPr marL="742950" indent="-742950">
              <a:buFont typeface="+mj-lt"/>
              <a:buAutoNum type="arabicPeriod"/>
            </a:pPr>
            <a:r>
              <a:rPr lang="en-US" sz="3600" cap="none" dirty="0" smtClean="0"/>
              <a:t>Draw a visual to show how many 2/3 pieces are in 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11" y="251085"/>
            <a:ext cx="10396882" cy="1151965"/>
          </a:xfrm>
        </p:spPr>
        <p:txBody>
          <a:bodyPr>
            <a:normAutofit fontScale="90000"/>
          </a:bodyPr>
          <a:lstStyle/>
          <a:p>
            <a:r>
              <a:rPr lang="en-US" dirty="0" smtClean="0"/>
              <a:t>Warm-up in your math journal</a:t>
            </a:r>
            <a:endParaRPr lang="en-US" dirty="0"/>
          </a:p>
        </p:txBody>
      </p:sp>
      <p:sp>
        <p:nvSpPr>
          <p:cNvPr id="3" name="Content Placeholder 2"/>
          <p:cNvSpPr>
            <a:spLocks noGrp="1"/>
          </p:cNvSpPr>
          <p:nvPr>
            <p:ph sz="quarter" idx="13"/>
          </p:nvPr>
        </p:nvSpPr>
        <p:spPr>
          <a:xfrm>
            <a:off x="685800" y="1454045"/>
            <a:ext cx="10687050" cy="3920539"/>
          </a:xfrm>
        </p:spPr>
        <p:txBody>
          <a:bodyPr>
            <a:normAutofit fontScale="92500" lnSpcReduction="20000"/>
          </a:bodyPr>
          <a:lstStyle/>
          <a:p>
            <a:pPr marL="742950" indent="-742950">
              <a:buFont typeface="+mj-lt"/>
              <a:buAutoNum type="arabicPeriod"/>
            </a:pPr>
            <a:r>
              <a:rPr lang="en-US" sz="3600" cap="none" dirty="0" smtClean="0"/>
              <a:t>Find equivalent fractions for ½.</a:t>
            </a:r>
          </a:p>
          <a:p>
            <a:pPr marL="742950" indent="-742950">
              <a:buFont typeface="+mj-lt"/>
              <a:buAutoNum type="arabicPeriod"/>
            </a:pPr>
            <a:r>
              <a:rPr lang="en-US" sz="3600" cap="none" dirty="0" smtClean="0"/>
              <a:t>Find equivalent fractions for ¾.</a:t>
            </a:r>
          </a:p>
          <a:p>
            <a:pPr marL="742950" indent="-742950">
              <a:buFont typeface="+mj-lt"/>
              <a:buAutoNum type="arabicPeriod"/>
            </a:pPr>
            <a:r>
              <a:rPr lang="en-US" sz="3600" cap="none" dirty="0" smtClean="0"/>
              <a:t>Find equivalent fractions for 2/3.</a:t>
            </a:r>
          </a:p>
          <a:p>
            <a:pPr marL="742950" indent="-742950">
              <a:buFont typeface="+mj-lt"/>
              <a:buAutoNum type="arabicPeriod"/>
            </a:pPr>
            <a:r>
              <a:rPr lang="en-US" sz="3600" cap="none" dirty="0" smtClean="0"/>
              <a:t>Draw a visual to show how many ¼ pieces are in ½.</a:t>
            </a:r>
          </a:p>
          <a:p>
            <a:pPr marL="742950" indent="-742950">
              <a:buFont typeface="+mj-lt"/>
              <a:buAutoNum type="arabicPeriod"/>
            </a:pPr>
            <a:r>
              <a:rPr lang="en-US" sz="3600" cap="none" dirty="0" smtClean="0"/>
              <a:t>Draw a visual to show how </a:t>
            </a:r>
            <a:r>
              <a:rPr lang="en-US" sz="3600" cap="none" dirty="0" smtClean="0"/>
              <a:t>many 1/8 pieces are in ¾.</a:t>
            </a:r>
          </a:p>
          <a:p>
            <a:pPr marL="742950" indent="-742950">
              <a:buFont typeface="+mj-lt"/>
              <a:buAutoNum type="arabicPeriod"/>
            </a:pPr>
            <a:r>
              <a:rPr lang="en-US" sz="3600" cap="none" dirty="0" smtClean="0"/>
              <a:t>Draw a visual to show how </a:t>
            </a:r>
            <a:r>
              <a:rPr lang="en-US" sz="3600" cap="none" dirty="0" smtClean="0"/>
              <a:t>many 2/3 pieces are in 8/6.</a:t>
            </a:r>
            <a:endParaRPr lang="en-US" sz="3600" cap="none" dirty="0" smtClean="0"/>
          </a:p>
          <a:p>
            <a:pPr marL="742950" indent="-742950">
              <a:buFont typeface="+mj-lt"/>
              <a:buAutoNum type="arabicPeriod"/>
            </a:pPr>
            <a:endParaRPr lang="en-US" sz="3600" cap="non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91" y="0"/>
            <a:ext cx="10396882" cy="1151965"/>
          </a:xfrm>
        </p:spPr>
        <p:txBody>
          <a:bodyPr/>
          <a:lstStyle/>
          <a:p>
            <a:r>
              <a:rPr lang="en-US" dirty="0" smtClean="0"/>
              <a:t>Christmas decorations task</a:t>
            </a:r>
            <a:endParaRPr lang="en-US" dirty="0"/>
          </a:p>
        </p:txBody>
      </p:sp>
      <p:sp>
        <p:nvSpPr>
          <p:cNvPr id="3" name="Content Placeholder 2"/>
          <p:cNvSpPr>
            <a:spLocks noGrp="1"/>
          </p:cNvSpPr>
          <p:nvPr>
            <p:ph sz="quarter" idx="13"/>
          </p:nvPr>
        </p:nvSpPr>
        <p:spPr>
          <a:xfrm>
            <a:off x="304800" y="958121"/>
            <a:ext cx="11192656" cy="4648200"/>
          </a:xfrm>
        </p:spPr>
        <p:txBody>
          <a:bodyPr>
            <a:noAutofit/>
          </a:bodyPr>
          <a:lstStyle/>
          <a:p>
            <a:pPr>
              <a:buNone/>
            </a:pPr>
            <a:r>
              <a:rPr lang="en-US" sz="3200" cap="none" dirty="0" smtClean="0"/>
              <a:t>	The elves are preparing for Christmas.  They are making bows for presents from red, green, and white ribbon.  They </a:t>
            </a:r>
            <a:r>
              <a:rPr lang="en-US" sz="3200" cap="none" dirty="0" smtClean="0"/>
              <a:t>need:</a:t>
            </a:r>
          </a:p>
          <a:p>
            <a:r>
              <a:rPr lang="en-US" sz="3200" cap="none" dirty="0" smtClean="0"/>
              <a:t>red </a:t>
            </a:r>
            <a:r>
              <a:rPr lang="en-US" sz="3200" cap="none" dirty="0" smtClean="0"/>
              <a:t>strips of ribbon that are 1/4 of a </a:t>
            </a:r>
            <a:r>
              <a:rPr lang="en-US" sz="3200" cap="none" dirty="0" smtClean="0"/>
              <a:t>meter</a:t>
            </a:r>
          </a:p>
          <a:p>
            <a:r>
              <a:rPr lang="en-US" sz="3200" cap="none" dirty="0" smtClean="0"/>
              <a:t>green </a:t>
            </a:r>
            <a:r>
              <a:rPr lang="en-US" sz="3200" cap="none" dirty="0" smtClean="0"/>
              <a:t>strips that are 3/4 of a </a:t>
            </a:r>
            <a:r>
              <a:rPr lang="en-US" sz="3200" cap="none" dirty="0" smtClean="0"/>
              <a:t>meter</a:t>
            </a:r>
          </a:p>
          <a:p>
            <a:r>
              <a:rPr lang="en-US" sz="3200" cap="none" dirty="0" smtClean="0"/>
              <a:t>white </a:t>
            </a:r>
            <a:r>
              <a:rPr lang="en-US" sz="3200" cap="none" dirty="0" smtClean="0"/>
              <a:t>strips that are 2/3 of a meter </a:t>
            </a:r>
            <a:r>
              <a:rPr lang="en-US" sz="3200" cap="none" dirty="0" smtClean="0"/>
              <a:t>long.</a:t>
            </a:r>
          </a:p>
          <a:p>
            <a:pPr>
              <a:buNone/>
            </a:pPr>
            <a:r>
              <a:rPr lang="en-US" sz="3200" cap="none" dirty="0" smtClean="0"/>
              <a:t>They </a:t>
            </a:r>
            <a:r>
              <a:rPr lang="en-US" sz="3200" cap="none" dirty="0" smtClean="0"/>
              <a:t>have one spool of each ribbon color.  The spools are each </a:t>
            </a:r>
            <a:r>
              <a:rPr lang="en-US" sz="3200" cap="none" dirty="0" smtClean="0"/>
              <a:t>3 meters </a:t>
            </a:r>
            <a:r>
              <a:rPr lang="en-US" sz="3200" cap="none" dirty="0" smtClean="0"/>
              <a:t>long.  How many bows of each color can they make?</a:t>
            </a:r>
            <a:endParaRPr lang="en-US" sz="3200" cap="none" dirty="0"/>
          </a:p>
        </p:txBody>
      </p:sp>
      <p:pic>
        <p:nvPicPr>
          <p:cNvPr id="1026" name="Picture 2" descr="C:\Documents and Settings\KCrill\Local Settings\Temporary Internet Files\Content.IE5\5M5SDUUO\MC900188233[1].wmf"/>
          <p:cNvPicPr>
            <a:picLocks noChangeAspect="1" noChangeArrowheads="1"/>
          </p:cNvPicPr>
          <p:nvPr/>
        </p:nvPicPr>
        <p:blipFill>
          <a:blip r:embed="rId2"/>
          <a:srcRect/>
          <a:stretch>
            <a:fillRect/>
          </a:stretch>
        </p:blipFill>
        <p:spPr bwMode="auto">
          <a:xfrm>
            <a:off x="8434428" y="2591348"/>
            <a:ext cx="1041837" cy="1226374"/>
          </a:xfrm>
          <a:prstGeom prst="rect">
            <a:avLst/>
          </a:prstGeom>
          <a:noFill/>
        </p:spPr>
      </p:pic>
      <p:pic>
        <p:nvPicPr>
          <p:cNvPr id="1027" name="Picture 3" descr="C:\Documents and Settings\KCrill\Local Settings\Temporary Internet Files\Content.IE5\5M5SDUUO\MC900188233[1].wmf"/>
          <p:cNvPicPr>
            <a:picLocks noChangeAspect="1" noChangeArrowheads="1"/>
          </p:cNvPicPr>
          <p:nvPr/>
        </p:nvPicPr>
        <p:blipFill>
          <a:blip r:embed="rId2"/>
          <a:srcRect/>
          <a:stretch>
            <a:fillRect/>
          </a:stretch>
        </p:blipFill>
        <p:spPr bwMode="auto">
          <a:xfrm rot="20397739">
            <a:off x="7932925" y="2124386"/>
            <a:ext cx="1041837" cy="1226374"/>
          </a:xfrm>
          <a:prstGeom prst="rect">
            <a:avLst/>
          </a:prstGeom>
          <a:noFill/>
        </p:spPr>
      </p:pic>
      <p:pic>
        <p:nvPicPr>
          <p:cNvPr id="1028" name="Picture 4" descr="C:\Documents and Settings\KCrill\Local Settings\Temporary Internet Files\Content.IE5\5M5SDUUO\MC900188233[1].wmf"/>
          <p:cNvPicPr>
            <a:picLocks noChangeAspect="1" noChangeArrowheads="1"/>
          </p:cNvPicPr>
          <p:nvPr/>
        </p:nvPicPr>
        <p:blipFill>
          <a:blip r:embed="rId2"/>
          <a:srcRect/>
          <a:stretch>
            <a:fillRect/>
          </a:stretch>
        </p:blipFill>
        <p:spPr bwMode="auto">
          <a:xfrm rot="903551">
            <a:off x="8090496" y="3256013"/>
            <a:ext cx="1041837" cy="12263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91" y="0"/>
            <a:ext cx="10396882" cy="1151965"/>
          </a:xfrm>
        </p:spPr>
        <p:txBody>
          <a:bodyPr/>
          <a:lstStyle/>
          <a:p>
            <a:r>
              <a:rPr lang="en-US" dirty="0" smtClean="0"/>
              <a:t>extensions</a:t>
            </a:r>
            <a:endParaRPr lang="en-US" dirty="0"/>
          </a:p>
        </p:txBody>
      </p:sp>
      <p:sp>
        <p:nvSpPr>
          <p:cNvPr id="3" name="Content Placeholder 2"/>
          <p:cNvSpPr>
            <a:spLocks noGrp="1"/>
          </p:cNvSpPr>
          <p:nvPr>
            <p:ph sz="quarter" idx="13"/>
          </p:nvPr>
        </p:nvSpPr>
        <p:spPr>
          <a:xfrm>
            <a:off x="304801" y="958122"/>
            <a:ext cx="7490084" cy="4340264"/>
          </a:xfrm>
        </p:spPr>
        <p:txBody>
          <a:bodyPr>
            <a:noAutofit/>
          </a:bodyPr>
          <a:lstStyle/>
          <a:p>
            <a:pPr>
              <a:buNone/>
            </a:pPr>
            <a:r>
              <a:rPr lang="en-US" sz="4000" cap="none" dirty="0" smtClean="0"/>
              <a:t>	a. What if the spools of ribbon were 9 meters long?</a:t>
            </a:r>
          </a:p>
          <a:p>
            <a:pPr>
              <a:buNone/>
            </a:pPr>
            <a:r>
              <a:rPr lang="en-US" sz="4000" cap="none" dirty="0" smtClean="0"/>
              <a:t>	b. What if the spools of ribbon were 12 meters long?</a:t>
            </a:r>
            <a:br>
              <a:rPr lang="en-US" sz="4000" cap="none" dirty="0" smtClean="0"/>
            </a:br>
            <a:r>
              <a:rPr lang="en-US" sz="4000" cap="none" dirty="0" smtClean="0"/>
              <a:t>c. What if the spools of ribbon were 8 meters long?</a:t>
            </a:r>
            <a:endParaRPr lang="en-US" sz="4000" cap="none" dirty="0"/>
          </a:p>
        </p:txBody>
      </p:sp>
      <p:pic>
        <p:nvPicPr>
          <p:cNvPr id="1026" name="Picture 2" descr="C:\Documents and Settings\KCrill\Local Settings\Temporary Internet Files\Content.IE5\5M5SDUUO\MC900188233[1].wmf"/>
          <p:cNvPicPr>
            <a:picLocks noChangeAspect="1" noChangeArrowheads="1"/>
          </p:cNvPicPr>
          <p:nvPr/>
        </p:nvPicPr>
        <p:blipFill>
          <a:blip r:embed="rId2"/>
          <a:srcRect/>
          <a:stretch>
            <a:fillRect/>
          </a:stretch>
        </p:blipFill>
        <p:spPr bwMode="auto">
          <a:xfrm>
            <a:off x="8326374" y="873099"/>
            <a:ext cx="1559052" cy="1835201"/>
          </a:xfrm>
          <a:prstGeom prst="rect">
            <a:avLst/>
          </a:prstGeom>
          <a:noFill/>
        </p:spPr>
      </p:pic>
      <p:pic>
        <p:nvPicPr>
          <p:cNvPr id="1027" name="Picture 3" descr="C:\Documents and Settings\KCrill\Local Settings\Temporary Internet Files\Content.IE5\5M5SDUUO\MC900188233[1].wmf"/>
          <p:cNvPicPr>
            <a:picLocks noChangeAspect="1" noChangeArrowheads="1"/>
          </p:cNvPicPr>
          <p:nvPr/>
        </p:nvPicPr>
        <p:blipFill>
          <a:blip r:embed="rId2"/>
          <a:srcRect/>
          <a:stretch>
            <a:fillRect/>
          </a:stretch>
        </p:blipFill>
        <p:spPr bwMode="auto">
          <a:xfrm rot="20397739">
            <a:off x="8288275" y="1978000"/>
            <a:ext cx="1559052" cy="1835201"/>
          </a:xfrm>
          <a:prstGeom prst="rect">
            <a:avLst/>
          </a:prstGeom>
          <a:noFill/>
        </p:spPr>
      </p:pic>
      <p:pic>
        <p:nvPicPr>
          <p:cNvPr id="1028" name="Picture 4" descr="C:\Documents and Settings\KCrill\Local Settings\Temporary Internet Files\Content.IE5\5M5SDUUO\MC900188233[1].wmf"/>
          <p:cNvPicPr>
            <a:picLocks noChangeAspect="1" noChangeArrowheads="1"/>
          </p:cNvPicPr>
          <p:nvPr/>
        </p:nvPicPr>
        <p:blipFill>
          <a:blip r:embed="rId2"/>
          <a:srcRect/>
          <a:stretch>
            <a:fillRect/>
          </a:stretch>
        </p:blipFill>
        <p:spPr bwMode="auto">
          <a:xfrm rot="903551">
            <a:off x="8269224" y="3273399"/>
            <a:ext cx="1559052" cy="18352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Ribbon count</a:t>
            </a:r>
            <a:endParaRPr lang="en-US" dirty="0"/>
          </a:p>
        </p:txBody>
      </p:sp>
      <p:sp>
        <p:nvSpPr>
          <p:cNvPr id="3" name="Content Placeholder 2"/>
          <p:cNvSpPr>
            <a:spLocks noGrp="1"/>
          </p:cNvSpPr>
          <p:nvPr>
            <p:ph sz="quarter" idx="13"/>
          </p:nvPr>
        </p:nvSpPr>
        <p:spPr>
          <a:xfrm>
            <a:off x="571501" y="1249243"/>
            <a:ext cx="8553449" cy="4070704"/>
          </a:xfrm>
        </p:spPr>
        <p:txBody>
          <a:bodyPr>
            <a:normAutofit lnSpcReduction="10000"/>
          </a:bodyPr>
          <a:lstStyle/>
          <a:p>
            <a:pPr marL="457200" lvl="0" indent="-457200">
              <a:buNone/>
            </a:pPr>
            <a:r>
              <a:rPr lang="en-US" sz="6000" cap="none" dirty="0" smtClean="0">
                <a:solidFill>
                  <a:srgbClr val="C00000"/>
                </a:solidFill>
              </a:rPr>
              <a:t>2. </a:t>
            </a:r>
            <a:r>
              <a:rPr lang="en-US" sz="4000" cap="none" dirty="0" smtClean="0"/>
              <a:t>The elves want the same number of red and green ribbons.  How many spools of red ribbon and green ribbon will they have to use to have an equal amount of both? </a:t>
            </a:r>
            <a:endParaRPr lang="en-US" sz="2040" cap="none" dirty="0" smtClean="0"/>
          </a:p>
        </p:txBody>
      </p:sp>
      <p:pic>
        <p:nvPicPr>
          <p:cNvPr id="5" name="Picture 4" descr="http://image.made-in-china.com/2f0j00UBSEMzKhfqbF/Ribbon-Spool-Wedding-Decoration-CDJ-P002-.jpg"/>
          <p:cNvPicPr/>
          <p:nvPr/>
        </p:nvPicPr>
        <p:blipFill>
          <a:blip r:embed="rId2"/>
          <a:srcRect/>
          <a:stretch>
            <a:fillRect/>
          </a:stretch>
        </p:blipFill>
        <p:spPr bwMode="auto">
          <a:xfrm>
            <a:off x="9187782" y="1402176"/>
            <a:ext cx="2242217" cy="196967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66700"/>
            <a:ext cx="10396882" cy="1151965"/>
          </a:xfrm>
        </p:spPr>
        <p:txBody>
          <a:bodyPr/>
          <a:lstStyle/>
          <a:p>
            <a:pPr algn="ctr"/>
            <a:r>
              <a:rPr lang="en-US" dirty="0" smtClean="0"/>
              <a:t>Extensions</a:t>
            </a:r>
            <a:endParaRPr lang="en-US" dirty="0"/>
          </a:p>
        </p:txBody>
      </p:sp>
      <p:sp>
        <p:nvSpPr>
          <p:cNvPr id="3" name="Content Placeholder 2"/>
          <p:cNvSpPr>
            <a:spLocks noGrp="1"/>
          </p:cNvSpPr>
          <p:nvPr>
            <p:ph sz="quarter" idx="13"/>
          </p:nvPr>
        </p:nvSpPr>
        <p:spPr>
          <a:xfrm>
            <a:off x="571501" y="1200150"/>
            <a:ext cx="8705849" cy="4419600"/>
          </a:xfrm>
        </p:spPr>
        <p:txBody>
          <a:bodyPr>
            <a:noAutofit/>
          </a:bodyPr>
          <a:lstStyle/>
          <a:p>
            <a:pPr marL="1143000" lvl="0" indent="-1143000">
              <a:buNone/>
            </a:pPr>
            <a:r>
              <a:rPr lang="en-US" sz="3600" cap="none" dirty="0" smtClean="0"/>
              <a:t>a. What if they wanted twice as many green ribbons as red ribbons?</a:t>
            </a:r>
          </a:p>
          <a:p>
            <a:pPr marL="457200" lvl="0" indent="-457200">
              <a:buNone/>
            </a:pPr>
            <a:r>
              <a:rPr lang="en-US" sz="3600" cap="none" dirty="0" smtClean="0"/>
              <a:t>b. What if they wanted ½ as many green ribbons as red ribbons?</a:t>
            </a:r>
          </a:p>
          <a:p>
            <a:pPr marL="457200" lvl="0" indent="-457200">
              <a:buNone/>
            </a:pPr>
            <a:r>
              <a:rPr lang="en-US" sz="3600" cap="none" dirty="0" smtClean="0"/>
              <a:t>c. What if they wanted four times as many red ribbons as green ribbons?</a:t>
            </a:r>
            <a:endParaRPr lang="en-US" sz="1200" cap="none" dirty="0" smtClean="0"/>
          </a:p>
        </p:txBody>
      </p:sp>
      <p:pic>
        <p:nvPicPr>
          <p:cNvPr id="5" name="Picture 4" descr="http://image.made-in-china.com/2f0j00UBSEMzKhfqbF/Ribbon-Spool-Wedding-Decoration-CDJ-P002-.jpg"/>
          <p:cNvPicPr/>
          <p:nvPr/>
        </p:nvPicPr>
        <p:blipFill>
          <a:blip r:embed="rId2"/>
          <a:srcRect/>
          <a:stretch>
            <a:fillRect/>
          </a:stretch>
        </p:blipFill>
        <p:spPr bwMode="auto">
          <a:xfrm>
            <a:off x="9187782" y="1402176"/>
            <a:ext cx="2242217" cy="196967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1" y="342900"/>
            <a:ext cx="10396882" cy="1151965"/>
          </a:xfrm>
        </p:spPr>
        <p:txBody>
          <a:bodyPr/>
          <a:lstStyle/>
          <a:p>
            <a:pPr algn="ctr"/>
            <a:r>
              <a:rPr lang="en-US" dirty="0" smtClean="0"/>
              <a:t>Packaging candy</a:t>
            </a:r>
            <a:endParaRPr lang="en-US" dirty="0"/>
          </a:p>
        </p:txBody>
      </p:sp>
      <p:sp>
        <p:nvSpPr>
          <p:cNvPr id="3" name="Content Placeholder 2"/>
          <p:cNvSpPr>
            <a:spLocks noGrp="1"/>
          </p:cNvSpPr>
          <p:nvPr>
            <p:ph sz="quarter" idx="13"/>
          </p:nvPr>
        </p:nvSpPr>
        <p:spPr>
          <a:xfrm>
            <a:off x="381000" y="1314450"/>
            <a:ext cx="9867900" cy="4060135"/>
          </a:xfrm>
        </p:spPr>
        <p:txBody>
          <a:bodyPr>
            <a:normAutofit/>
          </a:bodyPr>
          <a:lstStyle/>
          <a:p>
            <a:pPr lvl="0">
              <a:buNone/>
            </a:pPr>
            <a:r>
              <a:rPr lang="en-US" sz="4300" cap="none" dirty="0" smtClean="0">
                <a:solidFill>
                  <a:srgbClr val="C00000"/>
                </a:solidFill>
              </a:rPr>
              <a:t>3. </a:t>
            </a:r>
            <a:r>
              <a:rPr lang="en-US" sz="4300" cap="none" dirty="0" smtClean="0"/>
              <a:t>The Sweet Tooth Elves are packaging Christmas candy for stockings.  They have ¾ pound (lb.) of candy.  </a:t>
            </a:r>
            <a:r>
              <a:rPr lang="en-US" sz="4300" cap="none" dirty="0" smtClean="0"/>
              <a:t>They put 1/8 of a pound in each stocking.  How many stockings can they fill?</a:t>
            </a:r>
            <a:endParaRPr lang="en-US" sz="4300" cap="none" dirty="0" smtClean="0"/>
          </a:p>
          <a:p>
            <a:endParaRPr lang="en-US" dirty="0"/>
          </a:p>
        </p:txBody>
      </p:sp>
      <p:pic>
        <p:nvPicPr>
          <p:cNvPr id="4" name="Picture 3" descr="http://farm7.staticflickr.com/6200/6124944688_f696d08916_o.jpg"/>
          <p:cNvPicPr/>
          <p:nvPr/>
        </p:nvPicPr>
        <p:blipFill>
          <a:blip r:embed="rId2"/>
          <a:srcRect/>
          <a:stretch>
            <a:fillRect/>
          </a:stretch>
        </p:blipFill>
        <p:spPr bwMode="auto">
          <a:xfrm>
            <a:off x="9296400" y="3531454"/>
            <a:ext cx="2228850" cy="206924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
  <TotalTime>427</TotalTime>
  <Words>412</Words>
  <Application>Microsoft Office PowerPoint</Application>
  <PresentationFormat>Custom</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Main Event</vt:lpstr>
      <vt:lpstr>Fantastic Fractions Cont’d</vt:lpstr>
      <vt:lpstr>I CAN…</vt:lpstr>
      <vt:lpstr>Warm-up in your math journal</vt:lpstr>
      <vt:lpstr>Warm-up in your math journal</vt:lpstr>
      <vt:lpstr>Christmas decorations task</vt:lpstr>
      <vt:lpstr>extensions</vt:lpstr>
      <vt:lpstr>Ribbon count</vt:lpstr>
      <vt:lpstr>Extensions</vt:lpstr>
      <vt:lpstr>Packaging candy</vt:lpstr>
      <vt:lpstr>extensions</vt:lpstr>
      <vt:lpstr>Frosting Gingerbread houses</vt:lpstr>
      <vt:lpstr>extensions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Fantastic Fractions</dc:title>
  <dc:creator>Kiley Crill</dc:creator>
  <cp:lastModifiedBy>KSD</cp:lastModifiedBy>
  <cp:revision>31</cp:revision>
  <dcterms:created xsi:type="dcterms:W3CDTF">2013-11-14T06:02:35Z</dcterms:created>
  <dcterms:modified xsi:type="dcterms:W3CDTF">2013-11-24T19:55:14Z</dcterms:modified>
</cp:coreProperties>
</file>